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64" r:id="rId5"/>
    <p:sldId id="265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ottone" userId="89118d6439166594" providerId="LiveId" clId="{7187B8D7-AC6B-46EA-BFF8-55A50C92DD97}"/>
    <pc:docChg chg="undo custSel modSld">
      <pc:chgData name="Roberto Bottone" userId="89118d6439166594" providerId="LiveId" clId="{7187B8D7-AC6B-46EA-BFF8-55A50C92DD97}" dt="2024-07-12T12:27:08.410" v="353" actId="6549"/>
      <pc:docMkLst>
        <pc:docMk/>
      </pc:docMkLst>
      <pc:sldChg chg="modSp mod">
        <pc:chgData name="Roberto Bottone" userId="89118d6439166594" providerId="LiveId" clId="{7187B8D7-AC6B-46EA-BFF8-55A50C92DD97}" dt="2024-07-08T08:12:49.987" v="159" actId="207"/>
        <pc:sldMkLst>
          <pc:docMk/>
          <pc:sldMk cId="3530199241" sldId="257"/>
        </pc:sldMkLst>
        <pc:spChg chg="mod">
          <ac:chgData name="Roberto Bottone" userId="89118d6439166594" providerId="LiveId" clId="{7187B8D7-AC6B-46EA-BFF8-55A50C92DD97}" dt="2024-07-08T08:12:49.987" v="159" actId="207"/>
          <ac:spMkLst>
            <pc:docMk/>
            <pc:sldMk cId="3530199241" sldId="257"/>
            <ac:spMk id="3" creationId="{00000000-0000-0000-0000-000000000000}"/>
          </ac:spMkLst>
        </pc:spChg>
      </pc:sldChg>
      <pc:sldChg chg="modSp mod">
        <pc:chgData name="Roberto Bottone" userId="89118d6439166594" providerId="LiveId" clId="{7187B8D7-AC6B-46EA-BFF8-55A50C92DD97}" dt="2024-07-12T12:27:08.410" v="353" actId="6549"/>
        <pc:sldMkLst>
          <pc:docMk/>
          <pc:sldMk cId="3009582199" sldId="258"/>
        </pc:sldMkLst>
        <pc:spChg chg="mod">
          <ac:chgData name="Roberto Bottone" userId="89118d6439166594" providerId="LiveId" clId="{7187B8D7-AC6B-46EA-BFF8-55A50C92DD97}" dt="2024-07-12T12:27:08.410" v="353" actId="6549"/>
          <ac:spMkLst>
            <pc:docMk/>
            <pc:sldMk cId="3009582199" sldId="258"/>
            <ac:spMk id="3" creationId="{00000000-0000-0000-0000-000000000000}"/>
          </ac:spMkLst>
        </pc:spChg>
        <pc:spChg chg="mod">
          <ac:chgData name="Roberto Bottone" userId="89118d6439166594" providerId="LiveId" clId="{7187B8D7-AC6B-46EA-BFF8-55A50C92DD97}" dt="2024-07-08T08:04:53.114" v="8" actId="20577"/>
          <ac:spMkLst>
            <pc:docMk/>
            <pc:sldMk cId="3009582199" sldId="258"/>
            <ac:spMk id="22" creationId="{1F7924C6-628A-5406-D60C-C4C79EF61AAA}"/>
          </ac:spMkLst>
        </pc:spChg>
        <pc:spChg chg="mod">
          <ac:chgData name="Roberto Bottone" userId="89118d6439166594" providerId="LiveId" clId="{7187B8D7-AC6B-46EA-BFF8-55A50C92DD97}" dt="2024-07-08T08:05:11.921" v="10" actId="20577"/>
          <ac:spMkLst>
            <pc:docMk/>
            <pc:sldMk cId="3009582199" sldId="258"/>
            <ac:spMk id="24" creationId="{05354D55-893B-F989-501D-6EE6BE7426DD}"/>
          </ac:spMkLst>
        </pc:spChg>
        <pc:spChg chg="mod">
          <ac:chgData name="Roberto Bottone" userId="89118d6439166594" providerId="LiveId" clId="{7187B8D7-AC6B-46EA-BFF8-55A50C92DD97}" dt="2024-07-08T08:07:42.121" v="15"/>
          <ac:spMkLst>
            <pc:docMk/>
            <pc:sldMk cId="3009582199" sldId="258"/>
            <ac:spMk id="25" creationId="{8FBAB7BD-2A63-03A2-16EF-2909E5EA2B3B}"/>
          </ac:spMkLst>
        </pc:spChg>
        <pc:spChg chg="mod">
          <ac:chgData name="Roberto Bottone" userId="89118d6439166594" providerId="LiveId" clId="{7187B8D7-AC6B-46EA-BFF8-55A50C92DD97}" dt="2024-07-08T08:07:56.876" v="17" actId="20577"/>
          <ac:spMkLst>
            <pc:docMk/>
            <pc:sldMk cId="3009582199" sldId="258"/>
            <ac:spMk id="26" creationId="{E4DCF0B3-B714-EBBC-740E-F10ABE6B468F}"/>
          </ac:spMkLst>
        </pc:spChg>
        <pc:spChg chg="mod">
          <ac:chgData name="Roberto Bottone" userId="89118d6439166594" providerId="LiveId" clId="{7187B8D7-AC6B-46EA-BFF8-55A50C92DD97}" dt="2024-07-08T08:09:02.189" v="54" actId="20577"/>
          <ac:spMkLst>
            <pc:docMk/>
            <pc:sldMk cId="3009582199" sldId="258"/>
            <ac:spMk id="28" creationId="{E25E7F57-B88C-1715-876F-C52A3B429B9F}"/>
          </ac:spMkLst>
        </pc:spChg>
        <pc:spChg chg="mod">
          <ac:chgData name="Roberto Bottone" userId="89118d6439166594" providerId="LiveId" clId="{7187B8D7-AC6B-46EA-BFF8-55A50C92DD97}" dt="2024-07-08T08:08:31.876" v="35" actId="20577"/>
          <ac:spMkLst>
            <pc:docMk/>
            <pc:sldMk cId="3009582199" sldId="258"/>
            <ac:spMk id="33" creationId="{28AA1AF1-6A08-E7FC-620C-88D7AE3EA0C7}"/>
          </ac:spMkLst>
        </pc:spChg>
      </pc:sldChg>
      <pc:sldChg chg="modSp mod">
        <pc:chgData name="Roberto Bottone" userId="89118d6439166594" providerId="LiveId" clId="{7187B8D7-AC6B-46EA-BFF8-55A50C92DD97}" dt="2024-07-08T08:25:10.053" v="336" actId="20577"/>
        <pc:sldMkLst>
          <pc:docMk/>
          <pc:sldMk cId="2199469496" sldId="259"/>
        </pc:sldMkLst>
        <pc:spChg chg="mod">
          <ac:chgData name="Roberto Bottone" userId="89118d6439166594" providerId="LiveId" clId="{7187B8D7-AC6B-46EA-BFF8-55A50C92DD97}" dt="2024-07-08T08:15:41.188" v="226" actId="20577"/>
          <ac:spMkLst>
            <pc:docMk/>
            <pc:sldMk cId="2199469496" sldId="259"/>
            <ac:spMk id="3" creationId="{00000000-0000-0000-0000-000000000000}"/>
          </ac:spMkLst>
        </pc:spChg>
        <pc:spChg chg="mod">
          <ac:chgData name="Roberto Bottone" userId="89118d6439166594" providerId="LiveId" clId="{7187B8D7-AC6B-46EA-BFF8-55A50C92DD97}" dt="2024-07-08T08:25:10.053" v="336" actId="20577"/>
          <ac:spMkLst>
            <pc:docMk/>
            <pc:sldMk cId="2199469496" sldId="259"/>
            <ac:spMk id="13" creationId="{16D6E50E-483B-C6D1-09F9-EA239878B26B}"/>
          </ac:spMkLst>
        </pc:spChg>
        <pc:spChg chg="mod">
          <ac:chgData name="Roberto Bottone" userId="89118d6439166594" providerId="LiveId" clId="{7187B8D7-AC6B-46EA-BFF8-55A50C92DD97}" dt="2024-07-08T08:16:23.512" v="227"/>
          <ac:spMkLst>
            <pc:docMk/>
            <pc:sldMk cId="2199469496" sldId="259"/>
            <ac:spMk id="17" creationId="{8C7AAABD-FBAC-5073-E021-BDB18EF394A8}"/>
          </ac:spMkLst>
        </pc:spChg>
      </pc:sldChg>
      <pc:sldChg chg="modSp mod">
        <pc:chgData name="Roberto Bottone" userId="89118d6439166594" providerId="LiveId" clId="{7187B8D7-AC6B-46EA-BFF8-55A50C92DD97}" dt="2024-07-08T08:17:53.491" v="253"/>
        <pc:sldMkLst>
          <pc:docMk/>
          <pc:sldMk cId="314156629" sldId="260"/>
        </pc:sldMkLst>
        <pc:spChg chg="mod">
          <ac:chgData name="Roberto Bottone" userId="89118d6439166594" providerId="LiveId" clId="{7187B8D7-AC6B-46EA-BFF8-55A50C92DD97}" dt="2024-07-08T08:17:53.491" v="253"/>
          <ac:spMkLst>
            <pc:docMk/>
            <pc:sldMk cId="314156629" sldId="260"/>
            <ac:spMk id="3" creationId="{00000000-0000-0000-0000-000000000000}"/>
          </ac:spMkLst>
        </pc:spChg>
      </pc:sldChg>
      <pc:sldChg chg="modSp mod">
        <pc:chgData name="Roberto Bottone" userId="89118d6439166594" providerId="LiveId" clId="{7187B8D7-AC6B-46EA-BFF8-55A50C92DD97}" dt="2024-07-08T08:22:57.876" v="311"/>
        <pc:sldMkLst>
          <pc:docMk/>
          <pc:sldMk cId="4035721202" sldId="262"/>
        </pc:sldMkLst>
        <pc:spChg chg="mod">
          <ac:chgData name="Roberto Bottone" userId="89118d6439166594" providerId="LiveId" clId="{7187B8D7-AC6B-46EA-BFF8-55A50C92DD97}" dt="2024-07-08T08:22:57.876" v="311"/>
          <ac:spMkLst>
            <pc:docMk/>
            <pc:sldMk cId="4035721202" sldId="262"/>
            <ac:spMk id="3" creationId="{00000000-0000-0000-0000-000000000000}"/>
          </ac:spMkLst>
        </pc:spChg>
        <pc:spChg chg="mod">
          <ac:chgData name="Roberto Bottone" userId="89118d6439166594" providerId="LiveId" clId="{7187B8D7-AC6B-46EA-BFF8-55A50C92DD97}" dt="2024-07-08T08:22:41.757" v="310" actId="255"/>
          <ac:spMkLst>
            <pc:docMk/>
            <pc:sldMk cId="4035721202" sldId="262"/>
            <ac:spMk id="7" creationId="{8C95394A-64FF-7D00-4D45-DB4903E2C38F}"/>
          </ac:spMkLst>
        </pc:spChg>
      </pc:sldChg>
      <pc:sldChg chg="modSp mod">
        <pc:chgData name="Roberto Bottone" userId="89118d6439166594" providerId="LiveId" clId="{7187B8D7-AC6B-46EA-BFF8-55A50C92DD97}" dt="2024-07-08T08:14:50.659" v="205" actId="20577"/>
        <pc:sldMkLst>
          <pc:docMk/>
          <pc:sldMk cId="483499080" sldId="265"/>
        </pc:sldMkLst>
        <pc:spChg chg="mod">
          <ac:chgData name="Roberto Bottone" userId="89118d6439166594" providerId="LiveId" clId="{7187B8D7-AC6B-46EA-BFF8-55A50C92DD97}" dt="2024-07-08T08:13:59.466" v="202" actId="20577"/>
          <ac:spMkLst>
            <pc:docMk/>
            <pc:sldMk cId="483499080" sldId="265"/>
            <ac:spMk id="3" creationId="{511BF025-51A3-F91A-A916-AE374E27EF63}"/>
          </ac:spMkLst>
        </pc:spChg>
        <pc:spChg chg="mod">
          <ac:chgData name="Roberto Bottone" userId="89118d6439166594" providerId="LiveId" clId="{7187B8D7-AC6B-46EA-BFF8-55A50C92DD97}" dt="2024-07-08T08:14:50.659" v="205" actId="20577"/>
          <ac:spMkLst>
            <pc:docMk/>
            <pc:sldMk cId="483499080" sldId="265"/>
            <ac:spMk id="86" creationId="{F3D56BF0-42F8-3F4A-BCF9-DE28F95194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541" y="168414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0089" y="1407965"/>
            <a:ext cx="1104237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400" b="1" i="1" dirty="0">
                <a:solidFill>
                  <a:srgbClr val="2A65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patients to molecules and back. Mapping the omics landscape of the clinical and molecular environment, to identify, classify and refine multifactorial disease.</a:t>
            </a:r>
          </a:p>
          <a:p>
            <a:pPr marL="0" indent="0">
              <a:buNone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</a:t>
            </a:r>
            <a:r>
              <a:rPr lang="it-IT" sz="2000" b="1" u="sng">
                <a:solidFill>
                  <a:srgbClr val="2A65AE"/>
                </a:solidFill>
                <a:latin typeface="General Sans" pitchFamily="50" charset="0"/>
              </a:rPr>
              <a:t>1 PRESENTATION </a:t>
            </a: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43B0F5EC-926F-1B9D-AACC-69BFDE110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8E826A28-EC17-C817-9DAE-4AD84E6F7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22" name="TextBox 75">
            <a:extLst>
              <a:ext uri="{FF2B5EF4-FFF2-40B4-BE49-F238E27FC236}">
                <a16:creationId xmlns:a16="http://schemas.microsoft.com/office/drawing/2014/main" id="{1F7924C6-628A-5406-D60C-C4C79EF61AAA}"/>
              </a:ext>
            </a:extLst>
          </p:cNvPr>
          <p:cNvSpPr txBox="1"/>
          <p:nvPr/>
        </p:nvSpPr>
        <p:spPr>
          <a:xfrm>
            <a:off x="8163333" y="2683832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coordinator</a:t>
            </a:r>
            <a:b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Prof.ssa </a:t>
            </a:r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Eleonora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CANDI</a:t>
            </a:r>
          </a:p>
          <a:p>
            <a:r>
              <a:rPr lang="en-IT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IT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Gerry </a:t>
            </a:r>
            <a:r>
              <a:rPr lang="en-IT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MELINO advisor</a:t>
            </a:r>
            <a:r>
              <a:rPr lang="en-I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TextBox 123">
            <a:extLst>
              <a:ext uri="{FF2B5EF4-FFF2-40B4-BE49-F238E27FC236}">
                <a16:creationId xmlns:a16="http://schemas.microsoft.com/office/drawing/2014/main" id="{CFE29FB6-233D-3F08-7A84-A50F199385A0}"/>
              </a:ext>
            </a:extLst>
          </p:cNvPr>
          <p:cNvSpPr txBox="1"/>
          <p:nvPr/>
        </p:nvSpPr>
        <p:spPr>
          <a:xfrm>
            <a:off x="8163333" y="4832089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T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cientific Advisory Board</a:t>
            </a: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Boris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ZHIVOTOVSKY   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Karolinska, Sweden</a:t>
            </a:r>
            <a:endParaRPr lang="en-IT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CALIN   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MD Anderson, Houston, US</a:t>
            </a: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Xin        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LU       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Ludwing Institute, Oxford, UK</a:t>
            </a:r>
            <a:endParaRPr lang="en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T" sz="1200" dirty="0">
                <a:latin typeface="Arial" panose="020B0604020202020204" pitchFamily="34" charset="0"/>
                <a:cs typeface="Arial" panose="020B0604020202020204" pitchFamily="34" charset="0"/>
              </a:rPr>
              <a:t>Michele </a:t>
            </a:r>
            <a:r>
              <a:rPr lang="en-IT" sz="1200" b="1" dirty="0">
                <a:latin typeface="Arial" panose="020B0604020202020204" pitchFamily="34" charset="0"/>
                <a:cs typeface="Arial" panose="020B0604020202020204" pitchFamily="34" charset="0"/>
              </a:rPr>
              <a:t>CARBONE </a:t>
            </a:r>
            <a:r>
              <a:rPr lang="en-IT" sz="1200" i="1" dirty="0">
                <a:latin typeface="Arial" panose="020B0604020202020204" pitchFamily="34" charset="0"/>
                <a:cs typeface="Arial" panose="020B0604020202020204" pitchFamily="34" charset="0"/>
              </a:rPr>
              <a:t>Hawai Cancer Centre, Honolulu, US</a:t>
            </a:r>
            <a:endParaRPr lang="en-IT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75">
            <a:extLst>
              <a:ext uri="{FF2B5EF4-FFF2-40B4-BE49-F238E27FC236}">
                <a16:creationId xmlns:a16="http://schemas.microsoft.com/office/drawing/2014/main" id="{05354D55-893B-F989-501D-6EE6BE7426DD}"/>
              </a:ext>
            </a:extLst>
          </p:cNvPr>
          <p:cNvSpPr txBox="1"/>
          <p:nvPr/>
        </p:nvSpPr>
        <p:spPr>
          <a:xfrm>
            <a:off x="8163333" y="3289979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scientific coordinator</a:t>
            </a:r>
            <a:br>
              <a:rPr lang="en-GB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 Manuel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SCIMECA</a:t>
            </a:r>
            <a:endParaRPr lang="en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8FBAB7BD-2A63-03A2-16EF-2909E5EA2B3B}"/>
              </a:ext>
            </a:extLst>
          </p:cNvPr>
          <p:cNvSpPr txBox="1"/>
          <p:nvPr/>
        </p:nvSpPr>
        <p:spPr>
          <a:xfrm>
            <a:off x="8163333" y="3751644"/>
            <a:ext cx="3839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it-IT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</a:t>
            </a:r>
            <a:endParaRPr lang="en-IT" sz="1200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Dott.ssa Maria Antonietta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COMPOSTELLA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Dott.ssa Maria Grazia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FARRACE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(Bando a Cascata)</a:t>
            </a:r>
            <a:endParaRPr lang="en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E4DCF0B3-B714-EBBC-740E-F10ABE6B468F}"/>
              </a:ext>
            </a:extLst>
          </p:cNvPr>
          <p:cNvSpPr txBox="1"/>
          <p:nvPr/>
        </p:nvSpPr>
        <p:spPr>
          <a:xfrm>
            <a:off x="8163333" y="4380603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the University PNRR Office</a:t>
            </a:r>
            <a:b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Dott. Gianluca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PORINELLI</a:t>
            </a:r>
            <a:endParaRPr lang="en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25E7F57-B88C-1715-876F-C52A3B429B9F}"/>
              </a:ext>
            </a:extLst>
          </p:cNvPr>
          <p:cNvSpPr txBox="1"/>
          <p:nvPr/>
        </p:nvSpPr>
        <p:spPr>
          <a:xfrm>
            <a:off x="4585899" y="5389971"/>
            <a:ext cx="31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61 </a:t>
            </a:r>
            <a:r>
              <a:rPr lang="it-IT" b="1" dirty="0" err="1">
                <a:solidFill>
                  <a:srgbClr val="FF0000"/>
                </a:solidFill>
              </a:rPr>
              <a:t>Researchers</a:t>
            </a:r>
            <a:r>
              <a:rPr lang="it-IT" b="1" dirty="0">
                <a:solidFill>
                  <a:srgbClr val="FF0000"/>
                </a:solidFill>
              </a:rPr>
              <a:t> (40% </a:t>
            </a:r>
            <a:r>
              <a:rPr lang="it-IT" b="1" dirty="0" err="1">
                <a:solidFill>
                  <a:srgbClr val="FF0000"/>
                </a:solidFill>
              </a:rPr>
              <a:t>recruited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8AA1AF1-6A08-E7FC-620C-88D7AE3EA0C7}"/>
              </a:ext>
            </a:extLst>
          </p:cNvPr>
          <p:cNvSpPr txBox="1"/>
          <p:nvPr/>
        </p:nvSpPr>
        <p:spPr>
          <a:xfrm>
            <a:off x="4579729" y="5049560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18 University/</a:t>
            </a:r>
            <a:r>
              <a:rPr lang="it-IT" b="1" dirty="0" err="1">
                <a:solidFill>
                  <a:srgbClr val="FF0000"/>
                </a:solidFill>
              </a:rPr>
              <a:t>Research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sites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D032AA8-3CC5-98C6-63E6-C58902855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89" y="2231666"/>
            <a:ext cx="3430099" cy="37184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9EDB2B4-B4A6-6925-07D5-56468A29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07" y="2248401"/>
            <a:ext cx="3912348" cy="26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339" y="110443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361" y="1656286"/>
            <a:ext cx="4375001" cy="4018793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PURPOSE OF THE SPOKE</a:t>
            </a:r>
          </a:p>
          <a:p>
            <a:pPr marL="0" indent="0" algn="just">
              <a:buNone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a large </a:t>
            </a:r>
            <a:r>
              <a:rPr lang="it-IT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and/or with </a:t>
            </a:r>
            <a:r>
              <a:rPr lang="it-IT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pathologies</a:t>
            </a:r>
            <a:r>
              <a:rPr lang="it-I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(Big Killers), the </a:t>
            </a:r>
            <a:r>
              <a:rPr lang="it-IT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control/protect the development or progression towards distinct diseases, to be used as preventive/prognostic 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biomarkers and potential pharmacological targets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personalized medicine interventions.</a:t>
            </a:r>
          </a:p>
          <a:p>
            <a:pPr marL="0" indent="0" algn="just">
              <a:buNone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identified genes/molecules will be studied in vitro and in vivo (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DIRECTION 1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from patients to molecular determinants). Furthermore, current knowledge on metabolic and biochemical pathways will be explored in depth, moving in the opposite direction (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DIRECTION 2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from molecular determinants to patients).</a:t>
            </a:r>
            <a:endParaRPr lang="it-IT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6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AD8EBEC-2CD2-C4FF-2890-38CBF3F52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812891F9-F7EF-203F-209F-9E538F825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D6D1F51-485C-9E57-94E5-647F5081D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54" y="228206"/>
            <a:ext cx="4669215" cy="5808857"/>
          </a:xfrm>
          <a:prstGeom prst="rect">
            <a:avLst/>
          </a:prstGeom>
        </p:spPr>
      </p:pic>
      <p:sp>
        <p:nvSpPr>
          <p:cNvPr id="7" name="TextBox 60">
            <a:extLst>
              <a:ext uri="{FF2B5EF4-FFF2-40B4-BE49-F238E27FC236}">
                <a16:creationId xmlns:a16="http://schemas.microsoft.com/office/drawing/2014/main" id="{687B58E0-42B9-8E94-D2D2-4B15B3CA7F37}"/>
              </a:ext>
            </a:extLst>
          </p:cNvPr>
          <p:cNvSpPr txBox="1"/>
          <p:nvPr/>
        </p:nvSpPr>
        <p:spPr>
          <a:xfrm rot="20308224">
            <a:off x="4823781" y="2809468"/>
            <a:ext cx="126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d</a:t>
            </a:r>
            <a:r>
              <a:rPr lang="en-IT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irection 1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IDENTIFY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BioMARKERS</a:t>
            </a:r>
          </a:p>
        </p:txBody>
      </p:sp>
      <p:sp>
        <p:nvSpPr>
          <p:cNvPr id="8" name="TextBox 61">
            <a:extLst>
              <a:ext uri="{FF2B5EF4-FFF2-40B4-BE49-F238E27FC236}">
                <a16:creationId xmlns:a16="http://schemas.microsoft.com/office/drawing/2014/main" id="{63458641-ED93-1BEE-232E-5EF6C0DB16A9}"/>
              </a:ext>
            </a:extLst>
          </p:cNvPr>
          <p:cNvSpPr txBox="1"/>
          <p:nvPr/>
        </p:nvSpPr>
        <p:spPr>
          <a:xfrm rot="20308224">
            <a:off x="10445296" y="2665030"/>
            <a:ext cx="181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d</a:t>
            </a:r>
            <a:r>
              <a:rPr lang="en-IT" sz="1200" b="1" u="sng" dirty="0">
                <a:solidFill>
                  <a:srgbClr val="0070C0"/>
                </a:solidFill>
                <a:highlight>
                  <a:srgbClr val="FFFF00"/>
                </a:highlight>
                <a:latin typeface="Chalkduster" panose="03050602040202020205" pitchFamily="66" charset="77"/>
              </a:rPr>
              <a:t>irection 2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VALIDATE &amp; USE</a:t>
            </a:r>
          </a:p>
          <a:p>
            <a:r>
              <a:rPr lang="en-IT" sz="1200" dirty="0">
                <a:solidFill>
                  <a:srgbClr val="0070C0"/>
                </a:solidFill>
                <a:latin typeface="Chalkduster" panose="03050602040202020205" pitchFamily="66" charset="77"/>
              </a:rPr>
              <a:t>BioMARKERS</a:t>
            </a:r>
          </a:p>
        </p:txBody>
      </p:sp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993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AD8EBEC-2CD2-C4FF-2890-38CBF3F52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812891F9-F7EF-203F-209F-9E538F825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19F50776-D64D-2DD3-5686-29F3A9A425B4}"/>
              </a:ext>
            </a:extLst>
          </p:cNvPr>
          <p:cNvGrpSpPr/>
          <p:nvPr/>
        </p:nvGrpSpPr>
        <p:grpSpPr>
          <a:xfrm>
            <a:off x="132522" y="1452911"/>
            <a:ext cx="12426471" cy="1113243"/>
            <a:chOff x="45465" y="1156895"/>
            <a:chExt cx="9903527" cy="1113243"/>
          </a:xfrm>
        </p:grpSpPr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A9867890-6707-4BD2-28AE-30458553DA6D}"/>
                </a:ext>
              </a:extLst>
            </p:cNvPr>
            <p:cNvSpPr txBox="1"/>
            <p:nvPr/>
          </p:nvSpPr>
          <p:spPr>
            <a:xfrm>
              <a:off x="45465" y="1156895"/>
              <a:ext cx="97081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WP1.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Population mapping: DNA </a:t>
              </a:r>
              <a:r>
                <a:rPr lang="en-GB" dirty="0" err="1">
                  <a:solidFill>
                    <a:srgbClr val="C10000"/>
                  </a:solidFill>
                  <a:effectLst/>
                  <a:latin typeface="Helvetica" pitchFamily="2" charset="0"/>
                </a:rPr>
                <a:t>seq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, Exome Mapping aiming at the identification of pathogenic genetic variants</a:t>
              </a:r>
            </a:p>
          </p:txBody>
        </p:sp>
        <p:sp>
          <p:nvSpPr>
            <p:cNvPr id="11" name="TextBox 35">
              <a:extLst>
                <a:ext uri="{FF2B5EF4-FFF2-40B4-BE49-F238E27FC236}">
                  <a16:creationId xmlns:a16="http://schemas.microsoft.com/office/drawing/2014/main" id="{72104602-8DD8-9881-604F-BEE45C08DABF}"/>
                </a:ext>
              </a:extLst>
            </p:cNvPr>
            <p:cNvSpPr txBox="1"/>
            <p:nvPr/>
          </p:nvSpPr>
          <p:spPr>
            <a:xfrm>
              <a:off x="738856" y="1531474"/>
              <a:ext cx="9210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1.1: </a:t>
              </a:r>
              <a:r>
                <a:rPr lang="en-GB" sz="1400" dirty="0">
                  <a:effectLst/>
                  <a:latin typeface="Helvetica" pitchFamily="2" charset="0"/>
                </a:rPr>
                <a:t>Precision Medicine: the common soil hypothesis and the </a:t>
              </a:r>
              <a:r>
                <a:rPr lang="en-GB" sz="1400" dirty="0" err="1">
                  <a:effectLst/>
                  <a:latin typeface="Helvetica" pitchFamily="2" charset="0"/>
                </a:rPr>
                <a:t>Moli-sani</a:t>
              </a:r>
              <a:r>
                <a:rPr lang="en-GB" sz="1400" dirty="0">
                  <a:effectLst/>
                  <a:latin typeface="Helvetica" pitchFamily="2" charset="0"/>
                </a:rPr>
                <a:t> studies and other cohorts.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1.2: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Genomics, Phenomics and Biomarkers</a:t>
              </a:r>
              <a:r>
                <a:rPr lang="en-GB" sz="1400" dirty="0">
                  <a:effectLst/>
                  <a:latin typeface="Helvetica" pitchFamily="2" charset="0"/>
                </a:rPr>
                <a:t>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1.3: </a:t>
              </a:r>
              <a:r>
                <a:rPr lang="en-GB" sz="1400" dirty="0">
                  <a:effectLst/>
                  <a:latin typeface="Helvetica" pitchFamily="2" charset="0"/>
                </a:rPr>
                <a:t>Metabolome mapping from mouse to </a:t>
              </a:r>
              <a:r>
                <a:rPr lang="en-GB" sz="1400" dirty="0" err="1">
                  <a:effectLst/>
                  <a:latin typeface="Helvetica" pitchFamily="2" charset="0"/>
                </a:rPr>
                <a:t>Moli-sani</a:t>
              </a:r>
              <a:r>
                <a:rPr lang="en-GB" sz="1400" dirty="0">
                  <a:effectLst/>
                  <a:latin typeface="Helvetica" pitchFamily="2" charset="0"/>
                </a:rPr>
                <a:t> sub-cohorts and development of new therapeutic targets.</a:t>
              </a: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03CFE380-1917-E807-3EC8-C9566B4FB1DD}"/>
              </a:ext>
            </a:extLst>
          </p:cNvPr>
          <p:cNvGrpSpPr/>
          <p:nvPr/>
        </p:nvGrpSpPr>
        <p:grpSpPr>
          <a:xfrm>
            <a:off x="132521" y="2504689"/>
            <a:ext cx="12059477" cy="1364516"/>
            <a:chOff x="-959349" y="1736063"/>
            <a:chExt cx="11068095" cy="1364516"/>
          </a:xfrm>
        </p:grpSpPr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1CB84175-3CD9-3A59-82E8-B8C32FE5AF78}"/>
                </a:ext>
              </a:extLst>
            </p:cNvPr>
            <p:cNvSpPr txBox="1"/>
            <p:nvPr/>
          </p:nvSpPr>
          <p:spPr>
            <a:xfrm>
              <a:off x="-959349" y="1736063"/>
              <a:ext cx="110680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WP2.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Transcriptomics: refinement of “common-soil” hypothesis &amp; investigation on </a:t>
              </a:r>
              <a:r>
                <a:rPr lang="en-GB" dirty="0" err="1">
                  <a:solidFill>
                    <a:srgbClr val="C10000"/>
                  </a:solidFill>
                  <a:effectLst/>
                  <a:latin typeface="Helvetica" pitchFamily="2" charset="0"/>
                </a:rPr>
                <a:t>chronico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-pathological conditions 	for personalized stratification for therapeutics</a:t>
              </a:r>
            </a:p>
          </p:txBody>
        </p:sp>
        <p:sp>
          <p:nvSpPr>
            <p:cNvPr id="14" name="TextBox 38">
              <a:extLst>
                <a:ext uri="{FF2B5EF4-FFF2-40B4-BE49-F238E27FC236}">
                  <a16:creationId xmlns:a16="http://schemas.microsoft.com/office/drawing/2014/main" id="{6CA8C860-1FA5-EE83-3AB2-36B4AED80EA8}"/>
                </a:ext>
              </a:extLst>
            </p:cNvPr>
            <p:cNvSpPr txBox="1"/>
            <p:nvPr/>
          </p:nvSpPr>
          <p:spPr>
            <a:xfrm>
              <a:off x="-139638" y="2361915"/>
              <a:ext cx="9582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2.1: </a:t>
              </a:r>
              <a:r>
                <a:rPr lang="en-GB" sz="1400" dirty="0">
                  <a:effectLst/>
                  <a:latin typeface="Helvetica" pitchFamily="2" charset="0"/>
                </a:rPr>
                <a:t>Omics biomarkers in the stratification of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obesity, epithelial and related metabolic </a:t>
              </a:r>
              <a:r>
                <a:rPr lang="en-GB" sz="1400" dirty="0">
                  <a:effectLst/>
                  <a:latin typeface="Helvetica" pitchFamily="2" charset="0"/>
                </a:rPr>
                <a:t>and functional complications.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2.2: </a:t>
              </a:r>
              <a:r>
                <a:rPr lang="en-GB" sz="1400" dirty="0">
                  <a:effectLst/>
                  <a:latin typeface="Helvetica" pitchFamily="2" charset="0"/>
                </a:rPr>
                <a:t>Multi-omics approach for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big killers</a:t>
              </a:r>
              <a:r>
                <a:rPr lang="en-GB" sz="1400" dirty="0">
                  <a:effectLst/>
                  <a:latin typeface="Helvetica" pitchFamily="2" charset="0"/>
                </a:rPr>
                <a:t>: stratification of treatment response and tailored interventions.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2.3: </a:t>
              </a:r>
              <a:r>
                <a:rPr lang="en-GB" sz="1400" dirty="0">
                  <a:effectLst/>
                  <a:latin typeface="Helvetica" pitchFamily="2" charset="0"/>
                </a:rPr>
                <a:t>Serine metabolism and epigenetic regulation through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ncRNAs</a:t>
              </a:r>
              <a:r>
                <a:rPr lang="en-GB" sz="1400" dirty="0">
                  <a:effectLst/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3EF0E10D-122E-E123-E063-2EC3DEA26303}"/>
              </a:ext>
            </a:extLst>
          </p:cNvPr>
          <p:cNvGrpSpPr/>
          <p:nvPr/>
        </p:nvGrpSpPr>
        <p:grpSpPr>
          <a:xfrm>
            <a:off x="132521" y="3812578"/>
            <a:ext cx="12227502" cy="1058022"/>
            <a:chOff x="45465" y="4303215"/>
            <a:chExt cx="9708135" cy="1058022"/>
          </a:xfrm>
        </p:grpSpPr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D470642C-C8AE-F300-A69C-D2DFD8444CB7}"/>
                </a:ext>
              </a:extLst>
            </p:cNvPr>
            <p:cNvSpPr txBox="1"/>
            <p:nvPr/>
          </p:nvSpPr>
          <p:spPr>
            <a:xfrm>
              <a:off x="45465" y="4303215"/>
              <a:ext cx="97081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WP3.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Proteomic and metabolic analysis: an exciting avenue to advance the knowledge of dynamic interactomes</a:t>
              </a:r>
            </a:p>
          </p:txBody>
        </p:sp>
        <p:sp>
          <p:nvSpPr>
            <p:cNvPr id="17" name="TextBox 51">
              <a:extLst>
                <a:ext uri="{FF2B5EF4-FFF2-40B4-BE49-F238E27FC236}">
                  <a16:creationId xmlns:a16="http://schemas.microsoft.com/office/drawing/2014/main" id="{76D1F55A-2930-5972-66B1-F29EF8401FD3}"/>
                </a:ext>
              </a:extLst>
            </p:cNvPr>
            <p:cNvSpPr txBox="1"/>
            <p:nvPr/>
          </p:nvSpPr>
          <p:spPr>
            <a:xfrm>
              <a:off x="754576" y="4622573"/>
              <a:ext cx="7213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3.1: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Microbial</a:t>
              </a:r>
              <a:r>
                <a:rPr lang="en-GB" sz="1400" dirty="0">
                  <a:effectLst/>
                  <a:latin typeface="Helvetica" pitchFamily="2" charset="0"/>
                </a:rPr>
                <a:t> metabolites impact on disease: from translational models to bedside.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3.2: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Protein degradation </a:t>
              </a:r>
              <a:r>
                <a:rPr lang="en-GB" sz="1400" dirty="0">
                  <a:effectLst/>
                  <a:latin typeface="Helvetica" pitchFamily="2" charset="0"/>
                </a:rPr>
                <a:t>in physiology and pathology.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3.3: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Autophagy, cell cycle </a:t>
              </a:r>
              <a:r>
                <a:rPr lang="en-GB" sz="1400" dirty="0">
                  <a:effectLst/>
                  <a:latin typeface="Helvetica" pitchFamily="2" charset="0"/>
                </a:rPr>
                <a:t>regulation and diseases.</a:t>
              </a: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5CDB5012-B3E1-09BE-D144-227140C798E3}"/>
              </a:ext>
            </a:extLst>
          </p:cNvPr>
          <p:cNvGrpSpPr/>
          <p:nvPr/>
        </p:nvGrpSpPr>
        <p:grpSpPr>
          <a:xfrm>
            <a:off x="132521" y="4794958"/>
            <a:ext cx="9708135" cy="1083689"/>
            <a:chOff x="45465" y="5549968"/>
            <a:chExt cx="9708135" cy="1083689"/>
          </a:xfrm>
        </p:grpSpPr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7D8EA2C5-7135-0A43-6FA9-00CBF9ACD76F}"/>
                </a:ext>
              </a:extLst>
            </p:cNvPr>
            <p:cNvSpPr txBox="1"/>
            <p:nvPr/>
          </p:nvSpPr>
          <p:spPr>
            <a:xfrm>
              <a:off x="45465" y="5549968"/>
              <a:ext cx="9708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effectLst/>
                  <a:latin typeface="Chalkduster" panose="03050602040202020205" pitchFamily="66" charset="77"/>
                </a:rPr>
                <a:t>WP4. </a:t>
              </a:r>
              <a:r>
                <a:rPr lang="en-GB" dirty="0">
                  <a:solidFill>
                    <a:srgbClr val="C10000"/>
                  </a:solidFill>
                  <a:effectLst/>
                  <a:latin typeface="Helvetica" pitchFamily="2" charset="0"/>
                </a:rPr>
                <a:t>Metabolic alterations, metabolites and metabolome maps</a:t>
              </a:r>
            </a:p>
          </p:txBody>
        </p:sp>
        <p:sp>
          <p:nvSpPr>
            <p:cNvPr id="20" name="TextBox 52">
              <a:extLst>
                <a:ext uri="{FF2B5EF4-FFF2-40B4-BE49-F238E27FC236}">
                  <a16:creationId xmlns:a16="http://schemas.microsoft.com/office/drawing/2014/main" id="{9C6955BC-DC93-DFBB-6502-B873F102726F}"/>
                </a:ext>
              </a:extLst>
            </p:cNvPr>
            <p:cNvSpPr txBox="1"/>
            <p:nvPr/>
          </p:nvSpPr>
          <p:spPr>
            <a:xfrm>
              <a:off x="923403" y="5894993"/>
              <a:ext cx="8544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latin typeface="Helvetica" pitchFamily="2" charset="0"/>
                </a:rPr>
                <a:t>Task 4.1: </a:t>
              </a:r>
              <a:r>
                <a:rPr lang="en-GB" sz="1400" dirty="0">
                  <a:effectLst/>
                  <a:latin typeface="Helvetica" pitchFamily="2" charset="0"/>
                </a:rPr>
                <a:t>Long Chain fatty acids enzymes and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lipid metabolism</a:t>
              </a:r>
              <a:r>
                <a:rPr lang="en-GB" sz="1400" dirty="0">
                  <a:effectLst/>
                  <a:latin typeface="Helvetica" pitchFamily="2" charset="0"/>
                </a:rPr>
                <a:t>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4.2: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Imaging &amp; Ca2+ </a:t>
              </a:r>
              <a:r>
                <a:rPr lang="en-GB" sz="1400" dirty="0">
                  <a:effectLst/>
                  <a:latin typeface="Helvetica" pitchFamily="2" charset="0"/>
                </a:rPr>
                <a:t>machinery as reporter of metabolic adaptations in physiology and disease.</a:t>
              </a:r>
            </a:p>
            <a:p>
              <a:r>
                <a:rPr lang="en-GB" sz="1400" b="1" dirty="0">
                  <a:effectLst/>
                  <a:latin typeface="Helvetica" pitchFamily="2" charset="0"/>
                </a:rPr>
                <a:t>Task 4.3: </a:t>
              </a:r>
              <a:r>
                <a:rPr lang="en-GB" sz="1400" dirty="0">
                  <a:solidFill>
                    <a:srgbClr val="0070C0"/>
                  </a:solidFill>
                  <a:effectLst/>
                  <a:latin typeface="Helvetica" pitchFamily="2" charset="0"/>
                </a:rPr>
                <a:t>Genes versus environment</a:t>
              </a:r>
              <a:r>
                <a:rPr lang="en-GB" sz="1400" dirty="0">
                  <a:effectLst/>
                  <a:latin typeface="Helvetica" pitchFamily="2" charset="0"/>
                </a:rPr>
                <a:t>, causing metabolic dysregulation leading to disease.</a:t>
              </a:r>
            </a:p>
          </p:txBody>
        </p:sp>
      </p:grpSp>
      <p:grpSp>
        <p:nvGrpSpPr>
          <p:cNvPr id="35" name="Group 3">
            <a:extLst>
              <a:ext uri="{FF2B5EF4-FFF2-40B4-BE49-F238E27FC236}">
                <a16:creationId xmlns:a16="http://schemas.microsoft.com/office/drawing/2014/main" id="{7D44D551-24C3-2644-8DB1-A98EF37E32CE}"/>
              </a:ext>
            </a:extLst>
          </p:cNvPr>
          <p:cNvGrpSpPr/>
          <p:nvPr/>
        </p:nvGrpSpPr>
        <p:grpSpPr>
          <a:xfrm>
            <a:off x="9521303" y="1908818"/>
            <a:ext cx="2483500" cy="3720532"/>
            <a:chOff x="3470585" y="1662390"/>
            <a:chExt cx="2483500" cy="3720532"/>
          </a:xfrm>
        </p:grpSpPr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596A626C-A39A-7E01-DDFC-568889918B60}"/>
                </a:ext>
              </a:extLst>
            </p:cNvPr>
            <p:cNvSpPr txBox="1"/>
            <p:nvPr/>
          </p:nvSpPr>
          <p:spPr>
            <a:xfrm rot="20543172">
              <a:off x="4262433" y="2752648"/>
              <a:ext cx="98456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RNA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6F3CA0BD-537A-12E8-1F35-DFB920623628}"/>
                </a:ext>
              </a:extLst>
            </p:cNvPr>
            <p:cNvSpPr txBox="1"/>
            <p:nvPr/>
          </p:nvSpPr>
          <p:spPr>
            <a:xfrm rot="20543172">
              <a:off x="4289046" y="1662390"/>
              <a:ext cx="957313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DNA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EB473AC4-BBE1-5277-3954-C6326BFBF9F8}"/>
                </a:ext>
              </a:extLst>
            </p:cNvPr>
            <p:cNvSpPr txBox="1"/>
            <p:nvPr/>
          </p:nvSpPr>
          <p:spPr>
            <a:xfrm rot="20543172">
              <a:off x="3767660" y="4094053"/>
              <a:ext cx="183082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Proteins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21BBAE7C-63EE-5391-1ADE-F68BDAA8846C}"/>
                </a:ext>
              </a:extLst>
            </p:cNvPr>
            <p:cNvSpPr txBox="1"/>
            <p:nvPr/>
          </p:nvSpPr>
          <p:spPr>
            <a:xfrm rot="20543172">
              <a:off x="3470585" y="4859702"/>
              <a:ext cx="24835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T" sz="2800" dirty="0">
                  <a:latin typeface="Chalkduster" panose="03050602040202020205" pitchFamily="66" charset="77"/>
                </a:rPr>
                <a:t>Metabolites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9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po 84">
            <a:extLst>
              <a:ext uri="{FF2B5EF4-FFF2-40B4-BE49-F238E27FC236}">
                <a16:creationId xmlns:a16="http://schemas.microsoft.com/office/drawing/2014/main" id="{36E33D4A-C6FF-C149-D305-8A1E7AADD8BC}"/>
              </a:ext>
            </a:extLst>
          </p:cNvPr>
          <p:cNvGrpSpPr/>
          <p:nvPr/>
        </p:nvGrpSpPr>
        <p:grpSpPr>
          <a:xfrm>
            <a:off x="3070967" y="122616"/>
            <a:ext cx="8939513" cy="5812561"/>
            <a:chOff x="3539379" y="298872"/>
            <a:chExt cx="8652620" cy="5589795"/>
          </a:xfrm>
        </p:grpSpPr>
        <p:pic>
          <p:nvPicPr>
            <p:cNvPr id="5" name="Picture 66">
              <a:extLst>
                <a:ext uri="{FF2B5EF4-FFF2-40B4-BE49-F238E27FC236}">
                  <a16:creationId xmlns:a16="http://schemas.microsoft.com/office/drawing/2014/main" id="{691999F4-824F-1BE6-0BB7-4E03E67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0652" y="2557991"/>
              <a:ext cx="1233685" cy="1215195"/>
            </a:xfrm>
            <a:prstGeom prst="rect">
              <a:avLst/>
            </a:prstGeom>
          </p:spPr>
        </p:pic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8DEEAD61-55D2-BD3A-1CDE-F358002FA203}"/>
                </a:ext>
              </a:extLst>
            </p:cNvPr>
            <p:cNvSpPr/>
            <p:nvPr/>
          </p:nvSpPr>
          <p:spPr>
            <a:xfrm>
              <a:off x="6200869" y="811257"/>
              <a:ext cx="3036147" cy="170863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55">
              <a:extLst>
                <a:ext uri="{FF2B5EF4-FFF2-40B4-BE49-F238E27FC236}">
                  <a16:creationId xmlns:a16="http://schemas.microsoft.com/office/drawing/2014/main" id="{CEEAE670-329A-4A8F-37AE-6D8DD6CBAF4C}"/>
                </a:ext>
              </a:extLst>
            </p:cNvPr>
            <p:cNvSpPr/>
            <p:nvPr/>
          </p:nvSpPr>
          <p:spPr>
            <a:xfrm>
              <a:off x="6023400" y="3547240"/>
              <a:ext cx="2462877" cy="234142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53">
              <a:extLst>
                <a:ext uri="{FF2B5EF4-FFF2-40B4-BE49-F238E27FC236}">
                  <a16:creationId xmlns:a16="http://schemas.microsoft.com/office/drawing/2014/main" id="{4130D9E4-BD5C-6D01-19CC-15FE8014FE6C}"/>
                </a:ext>
              </a:extLst>
            </p:cNvPr>
            <p:cNvSpPr/>
            <p:nvPr/>
          </p:nvSpPr>
          <p:spPr>
            <a:xfrm>
              <a:off x="9726544" y="541167"/>
              <a:ext cx="2361863" cy="50557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4ECFFAC6-7DF0-FC54-1F88-A384E8A17DED}"/>
                </a:ext>
              </a:extLst>
            </p:cNvPr>
            <p:cNvSpPr/>
            <p:nvPr/>
          </p:nvSpPr>
          <p:spPr>
            <a:xfrm>
              <a:off x="6312204" y="918877"/>
              <a:ext cx="1030742" cy="692071"/>
            </a:xfrm>
            <a:prstGeom prst="ellipse">
              <a:avLst/>
            </a:prstGeom>
            <a:solidFill>
              <a:srgbClr val="7030A0">
                <a:alpha val="2137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7B6BFA03-578C-9B97-AA61-643AA3F6A5B6}"/>
                </a:ext>
              </a:extLst>
            </p:cNvPr>
            <p:cNvSpPr/>
            <p:nvPr/>
          </p:nvSpPr>
          <p:spPr>
            <a:xfrm>
              <a:off x="6312204" y="1689232"/>
              <a:ext cx="1030742" cy="692071"/>
            </a:xfrm>
            <a:prstGeom prst="ellipse">
              <a:avLst/>
            </a:prstGeom>
            <a:solidFill>
              <a:srgbClr val="7030A0">
                <a:alpha val="2137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3574777E-B86A-0DDE-9EA8-70FCFCAB2013}"/>
                </a:ext>
              </a:extLst>
            </p:cNvPr>
            <p:cNvSpPr txBox="1"/>
            <p:nvPr/>
          </p:nvSpPr>
          <p:spPr>
            <a:xfrm>
              <a:off x="6494172" y="1756694"/>
              <a:ext cx="922138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EQUAL</a:t>
              </a:r>
              <a:endParaRPr lang="en-GB" sz="1200" dirty="0"/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A553C31C-3FF2-973F-BAF3-593E44C18C68}"/>
                </a:ext>
              </a:extLst>
            </p:cNvPr>
            <p:cNvSpPr txBox="1"/>
            <p:nvPr/>
          </p:nvSpPr>
          <p:spPr>
            <a:xfrm>
              <a:off x="6403856" y="1311165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507CA930-A98D-D60E-A841-CB0B33FD08F9}"/>
                </a:ext>
              </a:extLst>
            </p:cNvPr>
            <p:cNvSpPr txBox="1"/>
            <p:nvPr/>
          </p:nvSpPr>
          <p:spPr>
            <a:xfrm>
              <a:off x="6320385" y="972311"/>
              <a:ext cx="1095426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INTERMACS 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registry</a:t>
              </a:r>
              <a:endParaRPr lang="en-GB" sz="1200" dirty="0"/>
            </a:p>
          </p:txBody>
        </p:sp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08B1AE74-2254-00F4-F63E-132C4C254384}"/>
                </a:ext>
              </a:extLst>
            </p:cNvPr>
            <p:cNvSpPr/>
            <p:nvPr/>
          </p:nvSpPr>
          <p:spPr>
            <a:xfrm>
              <a:off x="6149064" y="5033220"/>
              <a:ext cx="1122283" cy="7161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156C81C0-3F44-4D0D-D0E2-7702AE2848CF}"/>
                </a:ext>
              </a:extLst>
            </p:cNvPr>
            <p:cNvSpPr txBox="1"/>
            <p:nvPr/>
          </p:nvSpPr>
          <p:spPr>
            <a:xfrm>
              <a:off x="6200867" y="5337914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UNIPVM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1200" dirty="0"/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96451B41-58DE-C4AF-6D09-73155766B7E2}"/>
                </a:ext>
              </a:extLst>
            </p:cNvPr>
            <p:cNvSpPr txBox="1"/>
            <p:nvPr/>
          </p:nvSpPr>
          <p:spPr>
            <a:xfrm>
              <a:off x="6087907" y="5128443"/>
              <a:ext cx="141902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HIDRATENITIS S.</a:t>
              </a:r>
              <a:endParaRPr lang="en-GB" sz="1200" dirty="0"/>
            </a:p>
          </p:txBody>
        </p:sp>
        <p:sp>
          <p:nvSpPr>
            <p:cNvPr id="17" name="Oval 27">
              <a:extLst>
                <a:ext uri="{FF2B5EF4-FFF2-40B4-BE49-F238E27FC236}">
                  <a16:creationId xmlns:a16="http://schemas.microsoft.com/office/drawing/2014/main" id="{E8B5E4D7-A7B3-A878-5E80-E3F1FE98B915}"/>
                </a:ext>
              </a:extLst>
            </p:cNvPr>
            <p:cNvSpPr/>
            <p:nvPr/>
          </p:nvSpPr>
          <p:spPr>
            <a:xfrm>
              <a:off x="9877299" y="1504804"/>
              <a:ext cx="1030742" cy="6920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7F635704-5016-57F0-DAE9-B458423697D2}"/>
                </a:ext>
              </a:extLst>
            </p:cNvPr>
            <p:cNvSpPr txBox="1"/>
            <p:nvPr/>
          </p:nvSpPr>
          <p:spPr>
            <a:xfrm>
              <a:off x="9931600" y="1513370"/>
              <a:ext cx="922138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GASTRIC cancer</a:t>
              </a:r>
              <a:endParaRPr lang="en-GB" sz="1200" dirty="0"/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2D0F42ED-BCD4-01E2-98FC-54BFFEEBB201}"/>
                </a:ext>
              </a:extLst>
            </p:cNvPr>
            <p:cNvSpPr txBox="1"/>
            <p:nvPr/>
          </p:nvSpPr>
          <p:spPr>
            <a:xfrm>
              <a:off x="9932718" y="1085325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Verona</a:t>
              </a:r>
              <a:endParaRPr lang="en-GB" sz="1200" dirty="0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3977E5DE-CCD6-F05D-0097-3AF877DD76AB}"/>
                </a:ext>
              </a:extLst>
            </p:cNvPr>
            <p:cNvSpPr/>
            <p:nvPr/>
          </p:nvSpPr>
          <p:spPr>
            <a:xfrm>
              <a:off x="9844876" y="712790"/>
              <a:ext cx="1030742" cy="6920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6D5B8752-1421-1079-815F-A9F00E99FA49}"/>
                </a:ext>
              </a:extLst>
            </p:cNvPr>
            <p:cNvSpPr txBox="1"/>
            <p:nvPr/>
          </p:nvSpPr>
          <p:spPr>
            <a:xfrm>
              <a:off x="9827262" y="721356"/>
              <a:ext cx="1136197" cy="44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CHOLANGIOCARCINOMA</a:t>
              </a:r>
              <a:endParaRPr lang="en-GB" sz="1200" dirty="0"/>
            </a:p>
          </p:txBody>
        </p:sp>
        <p:sp>
          <p:nvSpPr>
            <p:cNvPr id="22" name="Oval 36">
              <a:extLst>
                <a:ext uri="{FF2B5EF4-FFF2-40B4-BE49-F238E27FC236}">
                  <a16:creationId xmlns:a16="http://schemas.microsoft.com/office/drawing/2014/main" id="{FF87CE69-222B-7AB4-28BD-A9AA5AA9DBC2}"/>
                </a:ext>
              </a:extLst>
            </p:cNvPr>
            <p:cNvSpPr/>
            <p:nvPr/>
          </p:nvSpPr>
          <p:spPr>
            <a:xfrm>
              <a:off x="9923748" y="3518661"/>
              <a:ext cx="1122283" cy="7161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5C0E0805-F64E-116E-EA22-18018623D98F}"/>
                </a:ext>
              </a:extLst>
            </p:cNvPr>
            <p:cNvSpPr txBox="1"/>
            <p:nvPr/>
          </p:nvSpPr>
          <p:spPr>
            <a:xfrm>
              <a:off x="10017471" y="3915649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D954DC18-A690-60DF-6979-A8B65D3929A5}"/>
                </a:ext>
              </a:extLst>
            </p:cNvPr>
            <p:cNvSpPr txBox="1"/>
            <p:nvPr/>
          </p:nvSpPr>
          <p:spPr>
            <a:xfrm>
              <a:off x="9770061" y="3549535"/>
              <a:ext cx="1429655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Breast cancer</a:t>
              </a:r>
              <a:endParaRPr lang="en-GB" sz="1200" dirty="0"/>
            </a:p>
          </p:txBody>
        </p:sp>
        <p:sp>
          <p:nvSpPr>
            <p:cNvPr id="25" name="Oval 39">
              <a:extLst>
                <a:ext uri="{FF2B5EF4-FFF2-40B4-BE49-F238E27FC236}">
                  <a16:creationId xmlns:a16="http://schemas.microsoft.com/office/drawing/2014/main" id="{FA75D259-66E3-C079-C6DC-B2060C00940B}"/>
                </a:ext>
              </a:extLst>
            </p:cNvPr>
            <p:cNvSpPr/>
            <p:nvPr/>
          </p:nvSpPr>
          <p:spPr>
            <a:xfrm>
              <a:off x="9870943" y="2745149"/>
              <a:ext cx="1122283" cy="7161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40">
              <a:extLst>
                <a:ext uri="{FF2B5EF4-FFF2-40B4-BE49-F238E27FC236}">
                  <a16:creationId xmlns:a16="http://schemas.microsoft.com/office/drawing/2014/main" id="{847E482F-0542-A03A-CF2F-5236EFA174DD}"/>
                </a:ext>
              </a:extLst>
            </p:cNvPr>
            <p:cNvSpPr txBox="1"/>
            <p:nvPr/>
          </p:nvSpPr>
          <p:spPr>
            <a:xfrm>
              <a:off x="9964666" y="3142137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27" name="TextBox 41">
              <a:extLst>
                <a:ext uri="{FF2B5EF4-FFF2-40B4-BE49-F238E27FC236}">
                  <a16:creationId xmlns:a16="http://schemas.microsoft.com/office/drawing/2014/main" id="{C705DC95-5088-1717-0CD1-50E70C6DECAB}"/>
                </a:ext>
              </a:extLst>
            </p:cNvPr>
            <p:cNvSpPr txBox="1"/>
            <p:nvPr/>
          </p:nvSpPr>
          <p:spPr>
            <a:xfrm>
              <a:off x="9810980" y="2802529"/>
              <a:ext cx="1429655" cy="438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Pulmonary fibrosis</a:t>
              </a:r>
              <a:endParaRPr lang="en-GB" sz="1200" dirty="0"/>
            </a:p>
          </p:txBody>
        </p:sp>
        <p:sp>
          <p:nvSpPr>
            <p:cNvPr id="28" name="Oval 42">
              <a:extLst>
                <a:ext uri="{FF2B5EF4-FFF2-40B4-BE49-F238E27FC236}">
                  <a16:creationId xmlns:a16="http://schemas.microsoft.com/office/drawing/2014/main" id="{802199EC-D07C-2B6E-9E5F-04C0494BF9C8}"/>
                </a:ext>
              </a:extLst>
            </p:cNvPr>
            <p:cNvSpPr/>
            <p:nvPr/>
          </p:nvSpPr>
          <p:spPr>
            <a:xfrm>
              <a:off x="9886204" y="4502172"/>
              <a:ext cx="1122283" cy="7161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6D1E5E43-45EF-6897-DD2B-30D64EDD2034}"/>
                </a:ext>
              </a:extLst>
            </p:cNvPr>
            <p:cNvSpPr txBox="1"/>
            <p:nvPr/>
          </p:nvSpPr>
          <p:spPr>
            <a:xfrm>
              <a:off x="10050567" y="4963654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30" name="TextBox 44">
              <a:extLst>
                <a:ext uri="{FF2B5EF4-FFF2-40B4-BE49-F238E27FC236}">
                  <a16:creationId xmlns:a16="http://schemas.microsoft.com/office/drawing/2014/main" id="{A16A05C0-B3E1-ACB5-ACE0-DB96000F7087}"/>
                </a:ext>
              </a:extLst>
            </p:cNvPr>
            <p:cNvSpPr txBox="1"/>
            <p:nvPr/>
          </p:nvSpPr>
          <p:spPr>
            <a:xfrm>
              <a:off x="9827262" y="4477815"/>
              <a:ext cx="1833654" cy="613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Hepatocellular 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carcinoma</a:t>
              </a:r>
              <a:endParaRPr lang="en-GB" sz="1200" dirty="0"/>
            </a:p>
          </p:txBody>
        </p:sp>
        <p:sp>
          <p:nvSpPr>
            <p:cNvPr id="31" name="Oval 45">
              <a:extLst>
                <a:ext uri="{FF2B5EF4-FFF2-40B4-BE49-F238E27FC236}">
                  <a16:creationId xmlns:a16="http://schemas.microsoft.com/office/drawing/2014/main" id="{68C4615D-281E-58F1-F201-153E30959085}"/>
                </a:ext>
              </a:extLst>
            </p:cNvPr>
            <p:cNvSpPr/>
            <p:nvPr/>
          </p:nvSpPr>
          <p:spPr>
            <a:xfrm>
              <a:off x="6102853" y="4271505"/>
              <a:ext cx="1122283" cy="7161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id="{7D3FAFEC-9658-13CF-971A-3940248F2EA5}"/>
                </a:ext>
              </a:extLst>
            </p:cNvPr>
            <p:cNvSpPr txBox="1"/>
            <p:nvPr/>
          </p:nvSpPr>
          <p:spPr>
            <a:xfrm>
              <a:off x="6157931" y="4663031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UNIPVM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1200" dirty="0"/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D0F588CC-05FC-ED2A-2158-78AF3078E111}"/>
                </a:ext>
              </a:extLst>
            </p:cNvPr>
            <p:cNvSpPr txBox="1"/>
            <p:nvPr/>
          </p:nvSpPr>
          <p:spPr>
            <a:xfrm>
              <a:off x="6002167" y="4449527"/>
              <a:ext cx="141902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HIDRATENITIS S.</a:t>
              </a:r>
              <a:endParaRPr lang="en-GB" sz="1200" dirty="0"/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A24E03EC-E18F-473E-8A43-7326542CE62F}"/>
                </a:ext>
              </a:extLst>
            </p:cNvPr>
            <p:cNvSpPr txBox="1"/>
            <p:nvPr/>
          </p:nvSpPr>
          <p:spPr>
            <a:xfrm>
              <a:off x="6394098" y="2002381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36" name="Rounded Rectangle 50">
              <a:extLst>
                <a:ext uri="{FF2B5EF4-FFF2-40B4-BE49-F238E27FC236}">
                  <a16:creationId xmlns:a16="http://schemas.microsoft.com/office/drawing/2014/main" id="{85E69D61-6597-C650-8FB6-377B8364501D}"/>
                </a:ext>
              </a:extLst>
            </p:cNvPr>
            <p:cNvSpPr/>
            <p:nvPr/>
          </p:nvSpPr>
          <p:spPr>
            <a:xfrm>
              <a:off x="3539379" y="1950135"/>
              <a:ext cx="2418593" cy="3137051"/>
            </a:xfrm>
            <a:prstGeom prst="roundRect">
              <a:avLst/>
            </a:prstGeom>
            <a:solidFill>
              <a:srgbClr val="B4C7E7">
                <a:alpha val="24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2">
              <a:extLst>
                <a:ext uri="{FF2B5EF4-FFF2-40B4-BE49-F238E27FC236}">
                  <a16:creationId xmlns:a16="http://schemas.microsoft.com/office/drawing/2014/main" id="{BDBE96D0-A8E3-6F20-97E4-ACFD802C0B7C}"/>
                </a:ext>
              </a:extLst>
            </p:cNvPr>
            <p:cNvSpPr/>
            <p:nvPr/>
          </p:nvSpPr>
          <p:spPr>
            <a:xfrm>
              <a:off x="4756229" y="2487081"/>
              <a:ext cx="1112352" cy="7002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235DCB42-BE29-E88C-53B3-638AA408677C}"/>
                </a:ext>
              </a:extLst>
            </p:cNvPr>
            <p:cNvSpPr txBox="1"/>
            <p:nvPr/>
          </p:nvSpPr>
          <p:spPr>
            <a:xfrm>
              <a:off x="4842163" y="2773100"/>
              <a:ext cx="1245744" cy="266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</a:t>
              </a:r>
              <a:r>
                <a:rPr lang="en-US" sz="1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NeuroMed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1200" dirty="0"/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2BF7820A-73D3-E399-00C0-EED26DAD3444}"/>
                </a:ext>
              </a:extLst>
            </p:cNvPr>
            <p:cNvSpPr txBox="1"/>
            <p:nvPr/>
          </p:nvSpPr>
          <p:spPr>
            <a:xfrm>
              <a:off x="4875371" y="2623303"/>
              <a:ext cx="1070788" cy="288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MOLI-SANI</a:t>
              </a:r>
              <a:endParaRPr lang="en-GB" sz="1200" dirty="0"/>
            </a:p>
          </p:txBody>
        </p:sp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2A96F9AD-AF4D-2E65-9BCF-D4A77E2D882C}"/>
                </a:ext>
              </a:extLst>
            </p:cNvPr>
            <p:cNvSpPr/>
            <p:nvPr/>
          </p:nvSpPr>
          <p:spPr>
            <a:xfrm>
              <a:off x="4740190" y="3907495"/>
              <a:ext cx="1146677" cy="7002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35593092-CA8C-15F8-F6A2-57E3F7AC3B1B}"/>
                </a:ext>
              </a:extLst>
            </p:cNvPr>
            <p:cNvSpPr txBox="1"/>
            <p:nvPr/>
          </p:nvSpPr>
          <p:spPr>
            <a:xfrm>
              <a:off x="4732910" y="4224924"/>
              <a:ext cx="1146677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UNICA</a:t>
              </a:r>
              <a:endParaRPr lang="en-GB" sz="1200" dirty="0"/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2D1E2994-96D9-46CC-C776-042566287CF0}"/>
                </a:ext>
              </a:extLst>
            </p:cNvPr>
            <p:cNvSpPr txBox="1"/>
            <p:nvPr/>
          </p:nvSpPr>
          <p:spPr>
            <a:xfrm>
              <a:off x="4647616" y="4070702"/>
              <a:ext cx="1460731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GENOMA SARDO</a:t>
              </a:r>
              <a:endParaRPr lang="en-GB" sz="1200" dirty="0"/>
            </a:p>
          </p:txBody>
        </p:sp>
        <p:sp>
          <p:nvSpPr>
            <p:cNvPr id="43" name="TextBox 52">
              <a:extLst>
                <a:ext uri="{FF2B5EF4-FFF2-40B4-BE49-F238E27FC236}">
                  <a16:creationId xmlns:a16="http://schemas.microsoft.com/office/drawing/2014/main" id="{C6B2A63A-B14F-165F-8C32-113304CB4B42}"/>
                </a:ext>
              </a:extLst>
            </p:cNvPr>
            <p:cNvSpPr txBox="1"/>
            <p:nvPr/>
          </p:nvSpPr>
          <p:spPr>
            <a:xfrm>
              <a:off x="3885514" y="1708319"/>
              <a:ext cx="175667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Normal/Control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54">
              <a:extLst>
                <a:ext uri="{FF2B5EF4-FFF2-40B4-BE49-F238E27FC236}">
                  <a16:creationId xmlns:a16="http://schemas.microsoft.com/office/drawing/2014/main" id="{8E075116-24D3-AC9A-10BF-446A4A5631A8}"/>
                </a:ext>
              </a:extLst>
            </p:cNvPr>
            <p:cNvSpPr txBox="1"/>
            <p:nvPr/>
          </p:nvSpPr>
          <p:spPr>
            <a:xfrm>
              <a:off x="9935276" y="1902697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45" name="TextBox 60">
              <a:extLst>
                <a:ext uri="{FF2B5EF4-FFF2-40B4-BE49-F238E27FC236}">
                  <a16:creationId xmlns:a16="http://schemas.microsoft.com/office/drawing/2014/main" id="{B44DC8FB-DF41-B004-0815-2B48B5F8E42F}"/>
                </a:ext>
              </a:extLst>
            </p:cNvPr>
            <p:cNvSpPr txBox="1"/>
            <p:nvPr/>
          </p:nvSpPr>
          <p:spPr>
            <a:xfrm>
              <a:off x="9964666" y="298872"/>
              <a:ext cx="2027246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Patient’s cohort: cancer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61">
              <a:extLst>
                <a:ext uri="{FF2B5EF4-FFF2-40B4-BE49-F238E27FC236}">
                  <a16:creationId xmlns:a16="http://schemas.microsoft.com/office/drawing/2014/main" id="{5FE0AB54-E23C-794D-C2DA-A50E4BDB425A}"/>
                </a:ext>
              </a:extLst>
            </p:cNvPr>
            <p:cNvSpPr txBox="1"/>
            <p:nvPr/>
          </p:nvSpPr>
          <p:spPr>
            <a:xfrm>
              <a:off x="6230157" y="424886"/>
              <a:ext cx="3102957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Patient’s cohort: end stage kidney diseases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7" name="TextBox 62">
              <a:extLst>
                <a:ext uri="{FF2B5EF4-FFF2-40B4-BE49-F238E27FC236}">
                  <a16:creationId xmlns:a16="http://schemas.microsoft.com/office/drawing/2014/main" id="{6D1C80D7-6AE7-2BDC-9AE5-F09082BB7516}"/>
                </a:ext>
              </a:extLst>
            </p:cNvPr>
            <p:cNvSpPr txBox="1"/>
            <p:nvPr/>
          </p:nvSpPr>
          <p:spPr>
            <a:xfrm>
              <a:off x="6180787" y="3124518"/>
              <a:ext cx="2205535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Patient’s cohort: inflammation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48" name="TextBox 64">
              <a:extLst>
                <a:ext uri="{FF2B5EF4-FFF2-40B4-BE49-F238E27FC236}">
                  <a16:creationId xmlns:a16="http://schemas.microsoft.com/office/drawing/2014/main" id="{13E8F283-B5F0-3198-CB7F-0E0B06E18E6F}"/>
                </a:ext>
              </a:extLst>
            </p:cNvPr>
            <p:cNvSpPr txBox="1"/>
            <p:nvPr/>
          </p:nvSpPr>
          <p:spPr>
            <a:xfrm>
              <a:off x="9891319" y="1085930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cxnSp>
          <p:nvCxnSpPr>
            <p:cNvPr id="49" name="Straight Connector 68">
              <a:extLst>
                <a:ext uri="{FF2B5EF4-FFF2-40B4-BE49-F238E27FC236}">
                  <a16:creationId xmlns:a16="http://schemas.microsoft.com/office/drawing/2014/main" id="{0B189901-0C0F-2550-18AF-F4CB4A2C6040}"/>
                </a:ext>
              </a:extLst>
            </p:cNvPr>
            <p:cNvCxnSpPr/>
            <p:nvPr/>
          </p:nvCxnSpPr>
          <p:spPr>
            <a:xfrm>
              <a:off x="8027476" y="2557992"/>
              <a:ext cx="264905" cy="187158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">
              <a:extLst>
                <a:ext uri="{FF2B5EF4-FFF2-40B4-BE49-F238E27FC236}">
                  <a16:creationId xmlns:a16="http://schemas.microsoft.com/office/drawing/2014/main" id="{B072352A-54F5-FEC0-35F8-F056D155D770}"/>
                </a:ext>
              </a:extLst>
            </p:cNvPr>
            <p:cNvCxnSpPr>
              <a:cxnSpLocks/>
            </p:cNvCxnSpPr>
            <p:nvPr/>
          </p:nvCxnSpPr>
          <p:spPr>
            <a:xfrm>
              <a:off x="6057069" y="3155833"/>
              <a:ext cx="2102349" cy="6467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6">
              <a:extLst>
                <a:ext uri="{FF2B5EF4-FFF2-40B4-BE49-F238E27FC236}">
                  <a16:creationId xmlns:a16="http://schemas.microsoft.com/office/drawing/2014/main" id="{E25DB72A-A6F7-FBC0-CB7E-8C9327968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6929" y="3768570"/>
              <a:ext cx="412488" cy="545173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9">
              <a:extLst>
                <a:ext uri="{FF2B5EF4-FFF2-40B4-BE49-F238E27FC236}">
                  <a16:creationId xmlns:a16="http://schemas.microsoft.com/office/drawing/2014/main" id="{5810B341-7F67-E4F0-949F-9BB9843FCF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35571" y="3167303"/>
              <a:ext cx="234312" cy="0"/>
            </a:xfrm>
            <a:prstGeom prst="line">
              <a:avLst/>
            </a:prstGeom>
            <a:ln w="1905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8">
              <a:extLst>
                <a:ext uri="{FF2B5EF4-FFF2-40B4-BE49-F238E27FC236}">
                  <a16:creationId xmlns:a16="http://schemas.microsoft.com/office/drawing/2014/main" id="{997E39F5-626A-029F-DD4D-DDCD043A3E8C}"/>
                </a:ext>
              </a:extLst>
            </p:cNvPr>
            <p:cNvSpPr txBox="1"/>
            <p:nvPr/>
          </p:nvSpPr>
          <p:spPr>
            <a:xfrm>
              <a:off x="3660755" y="1989320"/>
              <a:ext cx="1045137" cy="183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24000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Genomic epigenomic analysis for 4000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Radiomic </a:t>
              </a:r>
              <a:r>
                <a:rPr lang="en-GB" sz="1000" dirty="0" err="1"/>
                <a:t>fron</a:t>
              </a:r>
              <a:r>
                <a:rPr lang="en-GB" sz="1000" dirty="0"/>
                <a:t> neuroimaging 3600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Selected samples for cardiovascular risk</a:t>
              </a:r>
            </a:p>
          </p:txBody>
        </p:sp>
        <p:sp>
          <p:nvSpPr>
            <p:cNvPr id="54" name="Right Brace 59">
              <a:extLst>
                <a:ext uri="{FF2B5EF4-FFF2-40B4-BE49-F238E27FC236}">
                  <a16:creationId xmlns:a16="http://schemas.microsoft.com/office/drawing/2014/main" id="{CE68633D-F94D-54FF-3EC2-CD00CB2BEA65}"/>
                </a:ext>
              </a:extLst>
            </p:cNvPr>
            <p:cNvSpPr/>
            <p:nvPr/>
          </p:nvSpPr>
          <p:spPr>
            <a:xfrm>
              <a:off x="4501335" y="2091288"/>
              <a:ext cx="230158" cy="14951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65">
              <a:extLst>
                <a:ext uri="{FF2B5EF4-FFF2-40B4-BE49-F238E27FC236}">
                  <a16:creationId xmlns:a16="http://schemas.microsoft.com/office/drawing/2014/main" id="{B10DF216-7954-A462-6130-9DD3D60022C8}"/>
                </a:ext>
              </a:extLst>
            </p:cNvPr>
            <p:cNvSpPr txBox="1"/>
            <p:nvPr/>
          </p:nvSpPr>
          <p:spPr>
            <a:xfrm>
              <a:off x="3659902" y="3827745"/>
              <a:ext cx="859708" cy="110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333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</p:txBody>
        </p:sp>
        <p:sp>
          <p:nvSpPr>
            <p:cNvPr id="56" name="Right Brace 67">
              <a:extLst>
                <a:ext uri="{FF2B5EF4-FFF2-40B4-BE49-F238E27FC236}">
                  <a16:creationId xmlns:a16="http://schemas.microsoft.com/office/drawing/2014/main" id="{100568F6-39F1-0355-30D5-9C87CA997FC8}"/>
                </a:ext>
              </a:extLst>
            </p:cNvPr>
            <p:cNvSpPr/>
            <p:nvPr/>
          </p:nvSpPr>
          <p:spPr>
            <a:xfrm>
              <a:off x="4507217" y="3850950"/>
              <a:ext cx="241086" cy="10245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69">
              <a:extLst>
                <a:ext uri="{FF2B5EF4-FFF2-40B4-BE49-F238E27FC236}">
                  <a16:creationId xmlns:a16="http://schemas.microsoft.com/office/drawing/2014/main" id="{BC839E14-847D-5DCC-840A-56BF3180C0D6}"/>
                </a:ext>
              </a:extLst>
            </p:cNvPr>
            <p:cNvSpPr txBox="1"/>
            <p:nvPr/>
          </p:nvSpPr>
          <p:spPr>
            <a:xfrm>
              <a:off x="7506090" y="1641894"/>
              <a:ext cx="1469607" cy="81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1725 </a:t>
              </a:r>
              <a:r>
                <a:rPr lang="en-GB" sz="1000" dirty="0" err="1"/>
                <a:t>multicenter</a:t>
              </a:r>
              <a:r>
                <a:rPr lang="en-GB" sz="1000" dirty="0"/>
                <a:t> cohort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 err="1"/>
                <a:t>Hemoglobin</a:t>
              </a:r>
              <a:r>
                <a:rPr lang="en-GB" sz="1000" dirty="0"/>
                <a:t>, erythropoietin, serum bicarbonate</a:t>
              </a:r>
            </a:p>
          </p:txBody>
        </p:sp>
        <p:sp>
          <p:nvSpPr>
            <p:cNvPr id="58" name="Oval 71">
              <a:extLst>
                <a:ext uri="{FF2B5EF4-FFF2-40B4-BE49-F238E27FC236}">
                  <a16:creationId xmlns:a16="http://schemas.microsoft.com/office/drawing/2014/main" id="{A883CF24-82FF-E8E6-81CB-F70CFB6A0A3B}"/>
                </a:ext>
              </a:extLst>
            </p:cNvPr>
            <p:cNvSpPr/>
            <p:nvPr/>
          </p:nvSpPr>
          <p:spPr>
            <a:xfrm>
              <a:off x="7527906" y="912378"/>
              <a:ext cx="1030742" cy="692071"/>
            </a:xfrm>
            <a:prstGeom prst="ellipse">
              <a:avLst/>
            </a:prstGeom>
            <a:solidFill>
              <a:srgbClr val="7030A0">
                <a:alpha val="2137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72">
              <a:extLst>
                <a:ext uri="{FF2B5EF4-FFF2-40B4-BE49-F238E27FC236}">
                  <a16:creationId xmlns:a16="http://schemas.microsoft.com/office/drawing/2014/main" id="{A2DC5526-B259-0283-604C-E4D4AFD18936}"/>
                </a:ext>
              </a:extLst>
            </p:cNvPr>
            <p:cNvSpPr txBox="1"/>
            <p:nvPr/>
          </p:nvSpPr>
          <p:spPr>
            <a:xfrm>
              <a:off x="7619558" y="1304666"/>
              <a:ext cx="1122283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UNIVR</a:t>
              </a:r>
              <a:endParaRPr lang="en-GB" sz="1200" dirty="0"/>
            </a:p>
          </p:txBody>
        </p:sp>
        <p:sp>
          <p:nvSpPr>
            <p:cNvPr id="60" name="TextBox 73">
              <a:extLst>
                <a:ext uri="{FF2B5EF4-FFF2-40B4-BE49-F238E27FC236}">
                  <a16:creationId xmlns:a16="http://schemas.microsoft.com/office/drawing/2014/main" id="{99A4BBDF-2A86-A5B9-AC22-1F5F0086F311}"/>
                </a:ext>
              </a:extLst>
            </p:cNvPr>
            <p:cNvSpPr txBox="1"/>
            <p:nvPr/>
          </p:nvSpPr>
          <p:spPr>
            <a:xfrm>
              <a:off x="7653213" y="1039345"/>
              <a:ext cx="1095426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NHANES</a:t>
              </a:r>
              <a:endParaRPr lang="en-GB" sz="1200" dirty="0"/>
            </a:p>
          </p:txBody>
        </p:sp>
        <p:sp>
          <p:nvSpPr>
            <p:cNvPr id="61" name="TextBox 75">
              <a:extLst>
                <a:ext uri="{FF2B5EF4-FFF2-40B4-BE49-F238E27FC236}">
                  <a16:creationId xmlns:a16="http://schemas.microsoft.com/office/drawing/2014/main" id="{612C6E33-31A7-AB18-2D57-B53CB7555F66}"/>
                </a:ext>
              </a:extLst>
            </p:cNvPr>
            <p:cNvSpPr txBox="1"/>
            <p:nvPr/>
          </p:nvSpPr>
          <p:spPr>
            <a:xfrm>
              <a:off x="8627958" y="978637"/>
              <a:ext cx="664223" cy="5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Sex disparities in CKD</a:t>
              </a:r>
            </a:p>
          </p:txBody>
        </p:sp>
        <p:sp>
          <p:nvSpPr>
            <p:cNvPr id="62" name="Left Brace 77">
              <a:extLst>
                <a:ext uri="{FF2B5EF4-FFF2-40B4-BE49-F238E27FC236}">
                  <a16:creationId xmlns:a16="http://schemas.microsoft.com/office/drawing/2014/main" id="{DD025A33-BF2D-D22C-7C0F-75A32FC2D4B4}"/>
                </a:ext>
              </a:extLst>
            </p:cNvPr>
            <p:cNvSpPr/>
            <p:nvPr/>
          </p:nvSpPr>
          <p:spPr>
            <a:xfrm>
              <a:off x="7386757" y="1654254"/>
              <a:ext cx="231868" cy="7620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78">
              <a:extLst>
                <a:ext uri="{FF2B5EF4-FFF2-40B4-BE49-F238E27FC236}">
                  <a16:creationId xmlns:a16="http://schemas.microsoft.com/office/drawing/2014/main" id="{C9341685-B9B5-A1F7-5458-3B7EB7F180C8}"/>
                </a:ext>
              </a:extLst>
            </p:cNvPr>
            <p:cNvSpPr/>
            <p:nvPr/>
          </p:nvSpPr>
          <p:spPr>
            <a:xfrm>
              <a:off x="8586009" y="965443"/>
              <a:ext cx="144215" cy="5388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3">
              <a:extLst>
                <a:ext uri="{FF2B5EF4-FFF2-40B4-BE49-F238E27FC236}">
                  <a16:creationId xmlns:a16="http://schemas.microsoft.com/office/drawing/2014/main" id="{53C0E243-FCDB-CF80-BF77-D87B61DBB623}"/>
                </a:ext>
              </a:extLst>
            </p:cNvPr>
            <p:cNvSpPr/>
            <p:nvPr/>
          </p:nvSpPr>
          <p:spPr>
            <a:xfrm>
              <a:off x="6190887" y="3589268"/>
              <a:ext cx="1122283" cy="7161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82F7BD84-0BD6-1A73-71A4-FFF145D60F72}"/>
                </a:ext>
              </a:extLst>
            </p:cNvPr>
            <p:cNvSpPr txBox="1"/>
            <p:nvPr/>
          </p:nvSpPr>
          <p:spPr>
            <a:xfrm>
              <a:off x="6145360" y="3834784"/>
              <a:ext cx="1408829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UO </a:t>
              </a:r>
              <a:r>
                <a:rPr lang="en-US" sz="1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UNITorverg</a:t>
              </a:r>
              <a:endParaRPr lang="en-GB" sz="1200" dirty="0"/>
            </a:p>
          </p:txBody>
        </p:sp>
        <p:sp>
          <p:nvSpPr>
            <p:cNvPr id="66" name="TextBox 13">
              <a:extLst>
                <a:ext uri="{FF2B5EF4-FFF2-40B4-BE49-F238E27FC236}">
                  <a16:creationId xmlns:a16="http://schemas.microsoft.com/office/drawing/2014/main" id="{DDBF1126-4441-692E-A6A4-0E726B8F0919}"/>
                </a:ext>
              </a:extLst>
            </p:cNvPr>
            <p:cNvSpPr txBox="1"/>
            <p:nvPr/>
          </p:nvSpPr>
          <p:spPr>
            <a:xfrm>
              <a:off x="6140266" y="3662344"/>
              <a:ext cx="1419020" cy="262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PSORIATIC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arthr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  <a:endParaRPr lang="en-GB" sz="1200" dirty="0"/>
            </a:p>
          </p:txBody>
        </p:sp>
        <p:sp>
          <p:nvSpPr>
            <p:cNvPr id="67" name="TextBox 70">
              <a:extLst>
                <a:ext uri="{FF2B5EF4-FFF2-40B4-BE49-F238E27FC236}">
                  <a16:creationId xmlns:a16="http://schemas.microsoft.com/office/drawing/2014/main" id="{D992E96E-B118-A982-BF23-15C43EE844BE}"/>
                </a:ext>
              </a:extLst>
            </p:cNvPr>
            <p:cNvSpPr txBox="1"/>
            <p:nvPr/>
          </p:nvSpPr>
          <p:spPr>
            <a:xfrm>
              <a:off x="7399643" y="3594762"/>
              <a:ext cx="664223" cy="5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163 treated </a:t>
              </a:r>
              <a:r>
                <a:rPr lang="en-GB" sz="1000" dirty="0" err="1"/>
                <a:t>TNFi</a:t>
              </a:r>
              <a:endParaRPr lang="en-GB" sz="1000" dirty="0"/>
            </a:p>
          </p:txBody>
        </p:sp>
        <p:sp>
          <p:nvSpPr>
            <p:cNvPr id="68" name="TextBox 76">
              <a:extLst>
                <a:ext uri="{FF2B5EF4-FFF2-40B4-BE49-F238E27FC236}">
                  <a16:creationId xmlns:a16="http://schemas.microsoft.com/office/drawing/2014/main" id="{037B9DBC-46A0-B73C-C3E6-06F93C95CE78}"/>
                </a:ext>
              </a:extLst>
            </p:cNvPr>
            <p:cNvSpPr txBox="1"/>
            <p:nvPr/>
          </p:nvSpPr>
          <p:spPr>
            <a:xfrm>
              <a:off x="7341232" y="5071261"/>
              <a:ext cx="951148" cy="67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15 patients and 10 controls (fresh tissue)</a:t>
              </a:r>
            </a:p>
          </p:txBody>
        </p:sp>
        <p:sp>
          <p:nvSpPr>
            <p:cNvPr id="69" name="TextBox 79">
              <a:extLst>
                <a:ext uri="{FF2B5EF4-FFF2-40B4-BE49-F238E27FC236}">
                  <a16:creationId xmlns:a16="http://schemas.microsoft.com/office/drawing/2014/main" id="{A95BE1CA-0D8C-44E6-729E-7A83645F4CA2}"/>
                </a:ext>
              </a:extLst>
            </p:cNvPr>
            <p:cNvSpPr txBox="1"/>
            <p:nvPr/>
          </p:nvSpPr>
          <p:spPr>
            <a:xfrm>
              <a:off x="11146912" y="3418190"/>
              <a:ext cx="1045087" cy="125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875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0" name="Left Brace 81">
              <a:extLst>
                <a:ext uri="{FF2B5EF4-FFF2-40B4-BE49-F238E27FC236}">
                  <a16:creationId xmlns:a16="http://schemas.microsoft.com/office/drawing/2014/main" id="{C00885DF-9D8E-EC6B-8134-EDC211FB92A9}"/>
                </a:ext>
              </a:extLst>
            </p:cNvPr>
            <p:cNvSpPr/>
            <p:nvPr/>
          </p:nvSpPr>
          <p:spPr>
            <a:xfrm>
              <a:off x="11013603" y="3404980"/>
              <a:ext cx="242774" cy="1074501"/>
            </a:xfrm>
            <a:prstGeom prst="leftBrace">
              <a:avLst>
                <a:gd name="adj1" fmla="val 8333"/>
                <a:gd name="adj2" fmla="val 317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82">
              <a:extLst>
                <a:ext uri="{FF2B5EF4-FFF2-40B4-BE49-F238E27FC236}">
                  <a16:creationId xmlns:a16="http://schemas.microsoft.com/office/drawing/2014/main" id="{316ADA58-C5A9-573D-2495-C2E91FCEDDB5}"/>
                </a:ext>
              </a:extLst>
            </p:cNvPr>
            <p:cNvSpPr txBox="1"/>
            <p:nvPr/>
          </p:nvSpPr>
          <p:spPr>
            <a:xfrm>
              <a:off x="11136680" y="2306429"/>
              <a:ext cx="1045087" cy="125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96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2" name="Left Brace 83">
              <a:extLst>
                <a:ext uri="{FF2B5EF4-FFF2-40B4-BE49-F238E27FC236}">
                  <a16:creationId xmlns:a16="http://schemas.microsoft.com/office/drawing/2014/main" id="{16E0FCBF-4FDA-F2E1-88A9-A992D0D3384A}"/>
                </a:ext>
              </a:extLst>
            </p:cNvPr>
            <p:cNvSpPr/>
            <p:nvPr/>
          </p:nvSpPr>
          <p:spPr>
            <a:xfrm>
              <a:off x="10993226" y="2329785"/>
              <a:ext cx="285260" cy="1074501"/>
            </a:xfrm>
            <a:prstGeom prst="leftBrace">
              <a:avLst>
                <a:gd name="adj1" fmla="val 8333"/>
                <a:gd name="adj2" fmla="val 6730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84">
              <a:extLst>
                <a:ext uri="{FF2B5EF4-FFF2-40B4-BE49-F238E27FC236}">
                  <a16:creationId xmlns:a16="http://schemas.microsoft.com/office/drawing/2014/main" id="{3B73C310-B301-800A-5A02-EFAAE0060442}"/>
                </a:ext>
              </a:extLst>
            </p:cNvPr>
            <p:cNvSpPr txBox="1"/>
            <p:nvPr/>
          </p:nvSpPr>
          <p:spPr>
            <a:xfrm>
              <a:off x="11136680" y="4507568"/>
              <a:ext cx="1045087" cy="125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21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4" name="Left Brace 85">
              <a:extLst>
                <a:ext uri="{FF2B5EF4-FFF2-40B4-BE49-F238E27FC236}">
                  <a16:creationId xmlns:a16="http://schemas.microsoft.com/office/drawing/2014/main" id="{46F0C7EA-40CC-C414-532F-3D8E14FB7AD6}"/>
                </a:ext>
              </a:extLst>
            </p:cNvPr>
            <p:cNvSpPr/>
            <p:nvPr/>
          </p:nvSpPr>
          <p:spPr>
            <a:xfrm>
              <a:off x="11013603" y="4551789"/>
              <a:ext cx="242774" cy="911845"/>
            </a:xfrm>
            <a:prstGeom prst="leftBrace">
              <a:avLst>
                <a:gd name="adj1" fmla="val 8333"/>
                <a:gd name="adj2" fmla="val 147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86">
              <a:extLst>
                <a:ext uri="{FF2B5EF4-FFF2-40B4-BE49-F238E27FC236}">
                  <a16:creationId xmlns:a16="http://schemas.microsoft.com/office/drawing/2014/main" id="{7A96AB32-263F-69CE-07F8-CDF11185F8AE}"/>
                </a:ext>
              </a:extLst>
            </p:cNvPr>
            <p:cNvSpPr txBox="1"/>
            <p:nvPr/>
          </p:nvSpPr>
          <p:spPr>
            <a:xfrm>
              <a:off x="7376581" y="4172386"/>
              <a:ext cx="1091248" cy="110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n?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DNA for WES ongoing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Plasma for metabolomic available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1000" dirty="0"/>
            </a:p>
          </p:txBody>
        </p:sp>
        <p:sp>
          <p:nvSpPr>
            <p:cNvPr id="76" name="Left Brace 87">
              <a:extLst>
                <a:ext uri="{FF2B5EF4-FFF2-40B4-BE49-F238E27FC236}">
                  <a16:creationId xmlns:a16="http://schemas.microsoft.com/office/drawing/2014/main" id="{3D683FB5-38FD-E361-B580-D837B8CAD667}"/>
                </a:ext>
              </a:extLst>
            </p:cNvPr>
            <p:cNvSpPr/>
            <p:nvPr/>
          </p:nvSpPr>
          <p:spPr>
            <a:xfrm>
              <a:off x="7343815" y="3609763"/>
              <a:ext cx="184626" cy="5388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Left Brace 88">
              <a:extLst>
                <a:ext uri="{FF2B5EF4-FFF2-40B4-BE49-F238E27FC236}">
                  <a16:creationId xmlns:a16="http://schemas.microsoft.com/office/drawing/2014/main" id="{9B81645B-71D0-08B3-7BDA-D1B576DB0A9F}"/>
                </a:ext>
              </a:extLst>
            </p:cNvPr>
            <p:cNvSpPr/>
            <p:nvPr/>
          </p:nvSpPr>
          <p:spPr>
            <a:xfrm>
              <a:off x="7268288" y="4228496"/>
              <a:ext cx="160056" cy="85837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Left Brace 89">
              <a:extLst>
                <a:ext uri="{FF2B5EF4-FFF2-40B4-BE49-F238E27FC236}">
                  <a16:creationId xmlns:a16="http://schemas.microsoft.com/office/drawing/2014/main" id="{39E24BFF-13D7-189F-4CDA-CD7C72EB2BCF}"/>
                </a:ext>
              </a:extLst>
            </p:cNvPr>
            <p:cNvSpPr/>
            <p:nvPr/>
          </p:nvSpPr>
          <p:spPr>
            <a:xfrm>
              <a:off x="7264119" y="5117100"/>
              <a:ext cx="184626" cy="5388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90">
              <a:extLst>
                <a:ext uri="{FF2B5EF4-FFF2-40B4-BE49-F238E27FC236}">
                  <a16:creationId xmlns:a16="http://schemas.microsoft.com/office/drawing/2014/main" id="{0DF058B4-12C4-CC45-D578-F64429379B34}"/>
                </a:ext>
              </a:extLst>
            </p:cNvPr>
            <p:cNvSpPr txBox="1"/>
            <p:nvPr/>
          </p:nvSpPr>
          <p:spPr>
            <a:xfrm>
              <a:off x="11086949" y="637805"/>
              <a:ext cx="904963" cy="81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100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 and follow-up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 err="1"/>
                <a:t>Trascriptomic</a:t>
              </a:r>
              <a:r>
                <a:rPr lang="en-GB" sz="1000" dirty="0"/>
                <a:t> in future</a:t>
              </a:r>
            </a:p>
          </p:txBody>
        </p:sp>
        <p:sp>
          <p:nvSpPr>
            <p:cNvPr id="80" name="TextBox 91">
              <a:extLst>
                <a:ext uri="{FF2B5EF4-FFF2-40B4-BE49-F238E27FC236}">
                  <a16:creationId xmlns:a16="http://schemas.microsoft.com/office/drawing/2014/main" id="{0D1348CF-C859-7A7B-9FC6-B7229F23A049}"/>
                </a:ext>
              </a:extLst>
            </p:cNvPr>
            <p:cNvSpPr txBox="1"/>
            <p:nvPr/>
          </p:nvSpPr>
          <p:spPr>
            <a:xfrm>
              <a:off x="11086949" y="1453256"/>
              <a:ext cx="904963" cy="81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40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/>
                <a:t>Clinical info and follow-up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000" dirty="0" err="1"/>
                <a:t>Trascriptomic</a:t>
              </a:r>
              <a:r>
                <a:rPr lang="en-GB" sz="1000" dirty="0"/>
                <a:t> in future</a:t>
              </a:r>
            </a:p>
          </p:txBody>
        </p:sp>
        <p:sp>
          <p:nvSpPr>
            <p:cNvPr id="81" name="Left Brace 92">
              <a:extLst>
                <a:ext uri="{FF2B5EF4-FFF2-40B4-BE49-F238E27FC236}">
                  <a16:creationId xmlns:a16="http://schemas.microsoft.com/office/drawing/2014/main" id="{481DF1C0-95B7-D215-7689-281ED5F464B4}"/>
                </a:ext>
              </a:extLst>
            </p:cNvPr>
            <p:cNvSpPr/>
            <p:nvPr/>
          </p:nvSpPr>
          <p:spPr>
            <a:xfrm>
              <a:off x="10948965" y="686322"/>
              <a:ext cx="234375" cy="71853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Left Brace 93">
              <a:extLst>
                <a:ext uri="{FF2B5EF4-FFF2-40B4-BE49-F238E27FC236}">
                  <a16:creationId xmlns:a16="http://schemas.microsoft.com/office/drawing/2014/main" id="{4EBD453A-8D03-70BB-64D8-096A02AD117D}"/>
                </a:ext>
              </a:extLst>
            </p:cNvPr>
            <p:cNvSpPr/>
            <p:nvPr/>
          </p:nvSpPr>
          <p:spPr>
            <a:xfrm>
              <a:off x="10959253" y="1490977"/>
              <a:ext cx="234375" cy="71853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Titolo 1">
            <a:extLst>
              <a:ext uri="{FF2B5EF4-FFF2-40B4-BE49-F238E27FC236}">
                <a16:creationId xmlns:a16="http://schemas.microsoft.com/office/drawing/2014/main" id="{E6CB525C-E9BF-64B5-060B-FA2217E4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89" y="65900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pic>
        <p:nvPicPr>
          <p:cNvPr id="84" name="Immagine 2">
            <a:extLst>
              <a:ext uri="{FF2B5EF4-FFF2-40B4-BE49-F238E27FC236}">
                <a16:creationId xmlns:a16="http://schemas.microsoft.com/office/drawing/2014/main" id="{A75EB62E-6FDE-2C09-9064-9D1F5B401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F3D56BF0-42F8-3F4A-BCF9-DE28F9519419}"/>
              </a:ext>
            </a:extLst>
          </p:cNvPr>
          <p:cNvSpPr txBox="1"/>
          <p:nvPr/>
        </p:nvSpPr>
        <p:spPr>
          <a:xfrm>
            <a:off x="423586" y="2665165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Cohorts</a:t>
            </a:r>
            <a:r>
              <a:rPr lang="it-IT" dirty="0"/>
              <a:t> dello SPOKE 1: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1BF025-51A3-F91A-A916-AE374E27EF63}"/>
              </a:ext>
            </a:extLst>
          </p:cNvPr>
          <p:cNvSpPr txBox="1"/>
          <p:nvPr/>
        </p:nvSpPr>
        <p:spPr>
          <a:xfrm>
            <a:off x="181520" y="1160319"/>
            <a:ext cx="6107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400" b="1" u="sng" dirty="0">
                <a:solidFill>
                  <a:srgbClr val="2A65AE"/>
                </a:solidFill>
                <a:latin typeface="General Sans" pitchFamily="50" charset="0"/>
              </a:rPr>
              <a:t>WHERE WE ARE</a:t>
            </a:r>
            <a:r>
              <a:rPr lang="it-IT" sz="1800" dirty="0">
                <a:latin typeface="General Sans" pitchFamily="50" charset="0"/>
              </a:rPr>
              <a:t>( </a:t>
            </a:r>
            <a:r>
              <a:rPr lang="it-IT" dirty="0">
                <a:latin typeface="General Sans" pitchFamily="50" charset="0"/>
              </a:rPr>
              <a:t>in </a:t>
            </a:r>
            <a:r>
              <a:rPr lang="it-IT" dirty="0" err="1">
                <a:latin typeface="General Sans" pitchFamily="50" charset="0"/>
              </a:rPr>
              <a:t>month</a:t>
            </a:r>
            <a:r>
              <a:rPr lang="it-IT" dirty="0">
                <a:latin typeface="General Sans" pitchFamily="50" charset="0"/>
              </a:rPr>
              <a:t> </a:t>
            </a:r>
            <a:r>
              <a:rPr lang="it-IT" sz="1800" dirty="0">
                <a:latin typeface="General Sans" pitchFamily="50" charset="0"/>
              </a:rPr>
              <a:t>18 of 36) </a:t>
            </a:r>
          </a:p>
        </p:txBody>
      </p:sp>
    </p:spTree>
    <p:extLst>
      <p:ext uri="{BB962C8B-B14F-4D97-AF65-F5344CB8AC3E}">
        <p14:creationId xmlns:p14="http://schemas.microsoft.com/office/powerpoint/2010/main" val="48349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044" y="153816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751" y="1438326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</a:t>
            </a:r>
            <a:r>
              <a:rPr lang="it-IT" sz="1600" dirty="0">
                <a:latin typeface="General Sans" pitchFamily="50" charset="0"/>
              </a:rPr>
              <a:t>( in </a:t>
            </a:r>
            <a:r>
              <a:rPr lang="it-IT" sz="1600" dirty="0" err="1">
                <a:latin typeface="General Sans" pitchFamily="50" charset="0"/>
              </a:rPr>
              <a:t>month</a:t>
            </a:r>
            <a:r>
              <a:rPr lang="it-IT" sz="1600" dirty="0">
                <a:latin typeface="General Sans" pitchFamily="50" charset="0"/>
              </a:rPr>
              <a:t> 18 di 36) 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7BAB5FCE-964C-F5FD-0DA8-79CAEF548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C5A7C284-86D9-9883-E4FF-5946C8C35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46D0525A-5BDD-DC8A-3810-713C59E071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4357" y="33203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D6E50E-483B-C6D1-09F9-EA239878B26B}"/>
              </a:ext>
            </a:extLst>
          </p:cNvPr>
          <p:cNvSpPr txBox="1"/>
          <p:nvPr/>
        </p:nvSpPr>
        <p:spPr>
          <a:xfrm>
            <a:off x="7535997" y="733246"/>
            <a:ext cx="46151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r>
              <a:rPr lang="it-IT" sz="1200" b="1" dirty="0" err="1">
                <a:solidFill>
                  <a:srgbClr val="211D1E"/>
                </a:solidFill>
                <a:latin typeface="Helvetica" pitchFamily="2" charset="0"/>
              </a:rPr>
              <a:t>Oral</a:t>
            </a:r>
            <a:r>
              <a:rPr lang="it-IT" sz="1200" b="1" dirty="0">
                <a:solidFill>
                  <a:srgbClr val="211D1E"/>
                </a:solidFill>
                <a:latin typeface="Helvetica" pitchFamily="2" charset="0"/>
              </a:rPr>
              <a:t> </a:t>
            </a:r>
            <a:r>
              <a:rPr lang="it-IT" sz="1200" b="1" dirty="0" err="1">
                <a:solidFill>
                  <a:srgbClr val="211D1E"/>
                </a:solidFill>
                <a:latin typeface="Helvetica" pitchFamily="2" charset="0"/>
              </a:rPr>
              <a:t>communications</a:t>
            </a:r>
            <a:r>
              <a:rPr lang="it-IT" sz="1200" b="1">
                <a:solidFill>
                  <a:srgbClr val="211D1E"/>
                </a:solidFill>
                <a:latin typeface="Helvetica" pitchFamily="2" charset="0"/>
              </a:rPr>
              <a:t> SPOKE </a:t>
            </a:r>
            <a:r>
              <a:rPr lang="it-IT" sz="1200" b="1" dirty="0">
                <a:solidFill>
                  <a:srgbClr val="211D1E"/>
                </a:solidFill>
                <a:latin typeface="Helvetica" pitchFamily="2" charset="0"/>
              </a:rPr>
              <a:t>1:</a:t>
            </a:r>
          </a:p>
          <a:p>
            <a:pPr algn="just"/>
            <a:endParaRPr lang="it-IT" sz="1200" b="1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effectLst/>
                <a:latin typeface="Helvetica" pitchFamily="2" charset="0"/>
              </a:rPr>
              <a:t>Giuseppe NOVELLI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Genomics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in Precision and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Personalized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Medicine: How the management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complex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and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multifactorial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diseases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changes</a:t>
            </a:r>
            <a:r>
              <a:rPr lang="it-IT" sz="1200" dirty="0">
                <a:solidFill>
                  <a:srgbClr val="211D1E"/>
                </a:solidFill>
                <a:latin typeface="Helvetica" pitchFamily="2" charset="0"/>
              </a:rPr>
              <a:t>.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 </a:t>
            </a:r>
          </a:p>
          <a:p>
            <a:pPr algn="just"/>
            <a:endParaRPr lang="it-IT" sz="1200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effectLst/>
                <a:latin typeface="Helvetica" pitchFamily="2" charset="0"/>
              </a:rPr>
              <a:t>Sebastiano RONTUAROLI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Multiomic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Characterization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Clonal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Dynamics in the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Disease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Progression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Myeloproliferative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Neoplasms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it-IT" sz="1200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dirty="0" err="1">
                <a:solidFill>
                  <a:srgbClr val="211D1E"/>
                </a:solidFill>
                <a:latin typeface="Helvetica" pitchFamily="2" charset="0"/>
              </a:rPr>
              <a:t>Gilulia</a:t>
            </a:r>
            <a:r>
              <a:rPr lang="it-IT" sz="1200" dirty="0">
                <a:solidFill>
                  <a:srgbClr val="211D1E"/>
                </a:solidFill>
                <a:latin typeface="Helvetica" pitchFamily="2" charset="0"/>
              </a:rPr>
              <a:t> GALLERANI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Circulating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Tumor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Cells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: from Cancer Monitoring to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Metastatic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Models. </a:t>
            </a:r>
          </a:p>
          <a:p>
            <a:pPr algn="just"/>
            <a:endParaRPr lang="it-IT" sz="1200" i="1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effectLst/>
                <a:latin typeface="Helvetica" pitchFamily="2" charset="0"/>
              </a:rPr>
              <a:t>Massimiliano AGOSTINI</a:t>
            </a:r>
          </a:p>
          <a:p>
            <a:pPr algn="just"/>
            <a:r>
              <a:rPr lang="it-IT" sz="1200" i="1" dirty="0">
                <a:solidFill>
                  <a:srgbClr val="211D1E"/>
                </a:solidFill>
                <a:latin typeface="Helvetica" pitchFamily="2" charset="0"/>
              </a:rPr>
              <a:t>M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odels to Study Long Chain Fatty Acids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Enzymes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and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Lipid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Metabolism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in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Diseases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. </a:t>
            </a:r>
          </a:p>
          <a:p>
            <a:pPr algn="just"/>
            <a:endParaRPr lang="it-IT" sz="1200" i="1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latin typeface="Helvetica" pitchFamily="2" charset="0"/>
              </a:rPr>
              <a:t>Federica ROSSIN, UNI Tor Vergata</a:t>
            </a:r>
          </a:p>
          <a:p>
            <a:pPr algn="just"/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Role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Transglutaminase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2 in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Hepatocarcinogenesis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. </a:t>
            </a:r>
          </a:p>
          <a:p>
            <a:pPr algn="just"/>
            <a:endParaRPr lang="it-IT" sz="1200" dirty="0">
              <a:solidFill>
                <a:srgbClr val="211D1E"/>
              </a:solidFill>
              <a:latin typeface="Helvetica" pitchFamily="2" charset="0"/>
            </a:endParaRPr>
          </a:p>
          <a:p>
            <a:pPr algn="just"/>
            <a:r>
              <a:rPr lang="it-IT" sz="1200" i="1" dirty="0">
                <a:solidFill>
                  <a:srgbClr val="211D1E"/>
                </a:solidFill>
                <a:latin typeface="Helvetica" pitchFamily="2" charset="0"/>
              </a:rPr>
              <a:t>Sabrina GIGLIO</a:t>
            </a:r>
          </a:p>
          <a:p>
            <a:pPr algn="just"/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Liquid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Biopsy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into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the Clinics: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Current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Evidence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and Future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Perspectives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- Experience of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Ovarian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Cancer in the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Sardinian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211D1E"/>
                </a:solidFill>
                <a:effectLst/>
                <a:latin typeface="Helvetica" pitchFamily="2" charset="0"/>
              </a:rPr>
              <a:t>Population</a:t>
            </a:r>
            <a:r>
              <a:rPr lang="it-IT" sz="1200" dirty="0">
                <a:solidFill>
                  <a:srgbClr val="211D1E"/>
                </a:solidFill>
                <a:latin typeface="Helvetica" pitchFamily="2" charset="0"/>
              </a:rPr>
              <a:t>.</a:t>
            </a:r>
            <a:r>
              <a:rPr lang="it-IT" sz="1200" dirty="0">
                <a:solidFill>
                  <a:srgbClr val="211D1E"/>
                </a:solidFill>
                <a:effectLst/>
                <a:latin typeface="Helvetica" pitchFamily="2" charset="0"/>
              </a:rPr>
              <a:t> </a:t>
            </a: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algn="just"/>
            <a:endParaRPr lang="it-IT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5E4FA8-0595-20FB-A308-931B4A3CE0E0}"/>
              </a:ext>
            </a:extLst>
          </p:cNvPr>
          <p:cNvSpPr txBox="1"/>
          <p:nvPr/>
        </p:nvSpPr>
        <p:spPr>
          <a:xfrm>
            <a:off x="6628769" y="2708962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Tot. 23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6194332-F1C7-21F0-0F2C-056B06F08858}"/>
              </a:ext>
            </a:extLst>
          </p:cNvPr>
          <p:cNvSpPr txBox="1"/>
          <p:nvPr/>
        </p:nvSpPr>
        <p:spPr>
          <a:xfrm>
            <a:off x="6628769" y="4380712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Tot. 29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7AAABD-FBAC-5073-E021-BDB18EF394A8}"/>
              </a:ext>
            </a:extLst>
          </p:cNvPr>
          <p:cNvSpPr txBox="1"/>
          <p:nvPr/>
        </p:nvSpPr>
        <p:spPr>
          <a:xfrm>
            <a:off x="444594" y="5562782"/>
            <a:ext cx="631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publications</a:t>
            </a:r>
            <a:r>
              <a:rPr lang="it-IT" dirty="0"/>
              <a:t> and </a:t>
            </a:r>
            <a:r>
              <a:rPr lang="it-IT" dirty="0" err="1"/>
              <a:t>participation</a:t>
            </a:r>
            <a:r>
              <a:rPr lang="it-IT" dirty="0"/>
              <a:t> in conferences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551901-CD9F-EDB7-A06D-433CD004E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94" y="1796979"/>
            <a:ext cx="3746974" cy="37658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98849A-4074-4411-A93D-4877BF88D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157" y="1838031"/>
            <a:ext cx="2372892" cy="36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8" y="1641500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ARE GOING:</a:t>
            </a:r>
          </a:p>
          <a:p>
            <a:pPr>
              <a:buFont typeface="Wingdings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projects;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and characterization of -omics signatures associated with most of the diseases studied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of new markers for improving early diagnosis, prognosis and predictors of response to therapy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of new pathways relevant for the identification of new therapeutic targets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65BF552F-F4CE-490A-689E-E6954C50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ECAD24A3-91D2-1BA7-B3D8-7514E8CB6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8" y="152407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1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Holistic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Nosology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8" y="1412621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u="sng">
                <a:solidFill>
                  <a:srgbClr val="2A65AE"/>
                </a:solidFill>
                <a:latin typeface="General Sans" pitchFamily="50" charset="0"/>
              </a:rPr>
              <a:t>FORECASTS AFTER THE CLOSURE OF THE PROJECT</a:t>
            </a: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029F80C5-DC05-487C-1F67-298284E50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EDD30AD-A48F-F7F2-2CA4-FB13655AA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95394A-64FF-7D00-4D45-DB4903E2C38F}"/>
              </a:ext>
            </a:extLst>
          </p:cNvPr>
          <p:cNvSpPr txBox="1"/>
          <p:nvPr/>
        </p:nvSpPr>
        <p:spPr>
          <a:xfrm>
            <a:off x="374265" y="1904622"/>
            <a:ext cx="1132740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Improve public health. While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already offers the possibility of obtaining rapid and personalized diagnoses, we believe we are contributing to establishing whether other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sciences, such as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PROTEOMICS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METABOLOMICS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will complete their transfer from research laboratories into clinical practice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Demonstration that the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OMICS SCIENCES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 the clinic will act as a driving force for the development of systems medicine and this convergence of knowledge and data will allow us to understand the complexity of diseases and develop increasingly personalized programs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RESEARCH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of new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for prevention, screening, risk stratification, early diagnosis and precision therapies tailored to the phenotypes of defined diseases (cancer, cardiovascular, metabolic and rare diseases);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Creation of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between universities and both public and private research institutions (networking, thematic networks, biobanks) for future projects and new challenges;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Creation of scientific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for the study of complex pathologies with advanced </a:t>
            </a:r>
            <a:r>
              <a:rPr lang="en-US" sz="1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1090</Words>
  <Application>Microsoft Office PowerPoint</Application>
  <PresentationFormat>Widescreen</PresentationFormat>
  <Paragraphs>171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Chalkduster</vt:lpstr>
      <vt:lpstr>Courier New</vt:lpstr>
      <vt:lpstr>General Sans</vt:lpstr>
      <vt:lpstr>Helvetica</vt:lpstr>
      <vt:lpstr>Wingdings</vt:lpstr>
      <vt:lpstr>Tema di Office</vt:lpstr>
      <vt:lpstr>Presentazione standard di PowerPoint</vt:lpstr>
      <vt:lpstr>SPOKE 1 Holistic Nosology</vt:lpstr>
      <vt:lpstr>SPOKE 1 Holistic Nosology</vt:lpstr>
      <vt:lpstr>SPOKE 1 Holistic Nosology</vt:lpstr>
      <vt:lpstr>SPOKE 1 Holistic Nosology</vt:lpstr>
      <vt:lpstr>SPOKE 1 Holistic Nosology</vt:lpstr>
      <vt:lpstr>SPOKE 1 Holistic Nosology</vt:lpstr>
      <vt:lpstr>SPOKE 1 Holistic Nosology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Roberto Bottone</cp:lastModifiedBy>
  <cp:revision>31</cp:revision>
  <dcterms:created xsi:type="dcterms:W3CDTF">2024-05-13T08:52:54Z</dcterms:created>
  <dcterms:modified xsi:type="dcterms:W3CDTF">2024-07-12T12:27:18Z</dcterms:modified>
</cp:coreProperties>
</file>