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56" r:id="rId4"/>
    <p:sldId id="257" r:id="rId5"/>
    <p:sldId id="258" r:id="rId6"/>
    <p:sldId id="260" r:id="rId7"/>
    <p:sldId id="262" r:id="rId8"/>
    <p:sldId id="261" r:id="rId9"/>
    <p:sldId id="263" r:id="rId10"/>
    <p:sldId id="270" r:id="rId11"/>
    <p:sldId id="272" r:id="rId12"/>
    <p:sldId id="259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80808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Cancer</c:v>
                </c:pt>
                <c:pt idx="1">
                  <c:v>Metabolism</c:v>
                </c:pt>
                <c:pt idx="2">
                  <c:v>CVD</c:v>
                </c:pt>
                <c:pt idx="3">
                  <c:v>Rare Diseases</c:v>
                </c:pt>
                <c:pt idx="4">
                  <c:v>HTA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20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B-4BE3-A771-7029F4092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25946"/>
        <c:axId val="54538104"/>
      </c:barChart>
      <c:catAx>
        <c:axId val="4792594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600" b="0" strike="noStrike" spc="-1">
                <a:solidFill>
                  <a:srgbClr val="595959"/>
                </a:solidFill>
                <a:latin typeface="Calibri"/>
              </a:defRPr>
            </a:pPr>
            <a:endParaRPr lang="it-IT"/>
          </a:p>
        </c:txPr>
        <c:crossAx val="54538104"/>
        <c:crosses val="autoZero"/>
        <c:auto val="1"/>
        <c:lblAlgn val="ctr"/>
        <c:lblOffset val="100"/>
        <c:noMultiLvlLbl val="0"/>
      </c:catAx>
      <c:valAx>
        <c:axId val="54538104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</a:defRPr>
            </a:pPr>
            <a:endParaRPr lang="it-IT"/>
          </a:p>
        </c:txPr>
        <c:crossAx val="47925946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</a:ln>
  </c:spPr>
  <c:userShapes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0.42886</cdr:x>
      <cdr:y>0.05353</cdr:y>
    </cdr:from>
    <cdr:to>
      <cdr:x>0.51578</cdr:x>
      <cdr:y>0.15</cdr:y>
    </cdr:to>
    <cdr:sp macro="" textlink="">
      <cdr:nvSpPr>
        <cdr:cNvPr id="161" name="CasellaDiTesto 1"/>
        <cdr:cNvSpPr/>
      </cdr:nvSpPr>
      <cdr:spPr>
        <a:xfrm xmlns:a="http://schemas.openxmlformats.org/drawingml/2006/main">
          <a:off x="4509720" y="232920"/>
          <a:ext cx="914040" cy="419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vertOverflow="clip" wrap="none" lIns="90000" tIns="45000" rIns="90000" bIns="45000" anchor="t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buNone/>
          </a:pPr>
          <a:r>
            <a:rPr lang="it-IT" sz="2000" b="0" strike="noStrike" spc="-1">
              <a:latin typeface="Times New Roman"/>
            </a:rPr>
            <a:t>Number of subtasks</a:t>
          </a:r>
          <a:endParaRPr sz="2000" b="0" strike="noStrike" spc="-1">
            <a:latin typeface="Times New Roman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spostare la diapositiva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it-IT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it-IT" sz="1400" b="0" strike="noStrike" spc="-1">
                <a:latin typeface="Times New Roman"/>
              </a:defRPr>
            </a:lvl1pPr>
          </a:lstStyle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129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it-IT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0731381D-58AF-45FE-9EAE-BB09763BAD80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it-IT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876AD37-204F-458D-80E4-AD772DEBC56E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it-IT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082CFE9-56FF-4FB3-8385-9DEB97927BCD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None/>
            </a:pPr>
            <a:fld id="{0731381D-58AF-45FE-9EAE-BB09763BAD80}" type="slidenum">
              <a:rPr lang="it-IT" sz="1400" b="0" strike="noStrike" spc="-1" smtClean="0">
                <a:latin typeface="Times New Roman"/>
              </a:rPr>
              <a:t>8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007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D0DC82-0571-49BE-894C-3EC39BB9695A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C02E600-3669-4239-865A-2E5C42978E2A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CDA8877-2C10-4F91-A9E9-4C1902E28C58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9B77EC-4F66-4B53-B115-3E38A18A01AD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746E3E8-7638-4525-AD4F-3DDFDA176008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FE753DB-7BD8-4377-B9CB-90F8F17CCA97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66424B1-F0BB-43D7-98E2-40F30388D9CE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34423A8-3F12-47E9-88A0-73EA6E67FCE7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A202DDE-8C33-4E2A-8C8B-E58CCBD0444D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C35FAC9-0D8A-45DF-A279-FDBB05AAB84A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C83CC79-D8A3-43E8-B682-7C2E3853E6B4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8E2BA00-A8B8-4A83-A3DB-C5558787D5FD}" type="slidenum">
              <a:t>‹N›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9DA6101-B3A1-4151-A09A-AF33CBD59232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9779476-719A-4140-849C-D47BC3081BDD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1D7C1AC-B242-4CE8-8C6C-C211A0080FAF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39DDDD-0FA5-44E6-B793-51A2D79C0058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0A4BB85-A82A-4B90-8A9E-E03C79E5ED86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98681F9-9A1B-4408-AB9C-072677B884ED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3A98E5C-2686-45B7-914E-24C8EC307C17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FE4A301-7E18-4634-9783-7BD3B0258127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AC890CE-067F-4833-A9D7-0C19A2649EEE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63897AC-B56F-4BEA-91D8-3115F8C7C2D3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DBEE725-7DF3-461B-A381-C9BE1AB18419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2C9AACC-BF6A-4AAB-9A12-F1C34139CA4E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BE6DBB6-7B0F-44B4-9DD0-FD23E0B6C58D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D5A131F-BB44-492D-9310-32623C881724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8824C7B-182A-4E7F-84BA-15CB58CF057F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04E5FCE-98EC-45B2-BB3A-980B974EE5C4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7CE8AAF-C5A6-4629-9B14-5167C649CBAF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CA5422B-7A8A-4C17-9759-E65CC38EF1FE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B0EB9B9-2D9E-443F-A432-0DA36C1DC1D0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0A07D4B-3C1F-4354-82BB-5F6CD18B1E38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C8D889-AC43-4375-BCAE-6BB12AD7F214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F240279-0529-4810-A835-6375B1D225B3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BED90C-A9EF-4D3A-B709-7B42460DEB78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EE71F28-9545-4AA0-AE71-CB6389EEFE3D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it-IT" sz="600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</a:t>
            </a:r>
            <a:endParaRPr lang="it-IT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it-I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8B8B8B"/>
                </a:solidFill>
                <a:latin typeface="Calibri"/>
              </a:rPr>
              <a:t>&lt;data/ora&gt;</a:t>
            </a:r>
            <a:endParaRPr lang="it-IT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it-IT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it-I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841425B-8216-494B-BED0-FABF2E0C5882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‹N›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</a:t>
            </a: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</a:rPr>
              <a:t>Fare clic per modificare stili del testo dello schema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Terzo livello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it-I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8B8B8B"/>
                </a:solidFill>
                <a:latin typeface="Calibri"/>
              </a:rPr>
              <a:t>&lt;data/ora&gt;</a:t>
            </a:r>
            <a:endParaRPr lang="it-IT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it-IT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it-I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F2D562D-EC00-4420-A954-19A8392F4B8A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‹N›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</a:t>
            </a: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</a:rPr>
              <a:t>Fare clic per modificare stili del testo dello schema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Terzo livello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</a:rPr>
              <a:t>Fare clic per modificare stili del testo dello schema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Terzo livello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it-I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8B8B8B"/>
                </a:solidFill>
                <a:latin typeface="Calibri"/>
              </a:rPr>
              <a:t>&lt;data/ora&gt;</a:t>
            </a:r>
            <a:endParaRPr lang="it-IT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it-IT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it-I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A549B95-3D6E-439A-A902-42EB00933D42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‹N›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132" name="Immagine 3"/>
          <p:cNvPicPr/>
          <p:nvPr/>
        </p:nvPicPr>
        <p:blipFill>
          <a:blip r:embed="rId2"/>
          <a:stretch/>
        </p:blipFill>
        <p:spPr>
          <a:xfrm>
            <a:off x="0" y="0"/>
            <a:ext cx="121910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magine 3"/>
          <p:cNvPicPr/>
          <p:nvPr/>
        </p:nvPicPr>
        <p:blipFill>
          <a:blip r:embed="rId2"/>
          <a:stretch/>
        </p:blipFill>
        <p:spPr>
          <a:xfrm>
            <a:off x="-8640" y="5646960"/>
            <a:ext cx="12200400" cy="123948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22240" y="-263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1" strike="noStrike" spc="-1">
                <a:solidFill>
                  <a:srgbClr val="2A65AE"/>
                </a:solidFill>
                <a:latin typeface="Calibri"/>
              </a:rPr>
              <a:t>SPOKE 8: </a:t>
            </a:r>
            <a:r>
              <a:rPr lang="it-IT" sz="4000" b="1" strike="noStrike" spc="-1">
                <a:solidFill>
                  <a:srgbClr val="2A65AE"/>
                </a:solidFill>
                <a:latin typeface="Calibri"/>
              </a:rPr>
              <a:t>Clinical Exploitation</a:t>
            </a:r>
            <a:endParaRPr lang="it-IT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73200" y="20512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RTDA: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endParaRPr lang="it-IT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13 recruited (8M, 5F)</a:t>
            </a: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8 in Spoke 8, 3 in Spoke 6, 2 in Spoke 3 </a:t>
            </a: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PhD </a:t>
            </a:r>
            <a:r>
              <a:rPr lang="it-IT" sz="26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students</a:t>
            </a: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endParaRPr lang="it-IT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13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recruited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(5M, 8F)</a:t>
            </a: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9 in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Spoke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8, 2 in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Spoke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3, 1 in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Spoke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2, 1 in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Spoke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4</a:t>
            </a: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it-IT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CasellaDiTesto 9"/>
          <p:cNvSpPr/>
          <p:nvPr/>
        </p:nvSpPr>
        <p:spPr>
          <a:xfrm>
            <a:off x="835920" y="1332360"/>
            <a:ext cx="24091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</a:rPr>
              <a:t>Recruitment  </a:t>
            </a:r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magine 3"/>
          <p:cNvPicPr/>
          <p:nvPr/>
        </p:nvPicPr>
        <p:blipFill>
          <a:blip r:embed="rId2"/>
          <a:stretch/>
        </p:blipFill>
        <p:spPr>
          <a:xfrm>
            <a:off x="-8640" y="5646960"/>
            <a:ext cx="12200400" cy="1239480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22240" y="-263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1" strike="noStrike" spc="-1">
                <a:solidFill>
                  <a:srgbClr val="2A65AE"/>
                </a:solidFill>
                <a:latin typeface="Calibri"/>
              </a:rPr>
              <a:t>SPOKE 8: </a:t>
            </a:r>
            <a:r>
              <a:rPr lang="it-IT" sz="4000" b="1" strike="noStrike" spc="-1">
                <a:solidFill>
                  <a:srgbClr val="2A65AE"/>
                </a:solidFill>
                <a:latin typeface="Calibri"/>
              </a:rPr>
              <a:t>Clinical Exploitation</a:t>
            </a:r>
            <a:endParaRPr lang="it-IT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96960" y="124989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∽ 80 full </a:t>
            </a:r>
            <a:r>
              <a:rPr lang="it-IT" sz="26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length</a:t>
            </a: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peer </a:t>
            </a:r>
            <a:r>
              <a:rPr lang="it-IT" sz="26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reviewed</a:t>
            </a: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6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publications</a:t>
            </a: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(</a:t>
            </a:r>
            <a:r>
              <a:rPr lang="it-IT" sz="26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</a:t>
            </a:r>
            <a:r>
              <a:rPr lang="it-IT" sz="26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May</a:t>
            </a: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31</a:t>
            </a:r>
            <a:r>
              <a:rPr lang="it-IT" sz="2600" b="0" strike="noStrike" spc="-1" baseline="30000" dirty="0">
                <a:solidFill>
                  <a:srgbClr val="000000"/>
                </a:solidFill>
                <a:latin typeface="Calibri"/>
                <a:ea typeface="Calibri"/>
              </a:rPr>
              <a:t>th</a:t>
            </a: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endParaRPr lang="it-IT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Several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participations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at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national and international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congresses</a:t>
            </a:r>
            <a:endParaRPr lang="it-IT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Regular meetings intra-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Spoke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inter-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Spokes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and/or with the Hub on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scientific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and/or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organizational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issues</a:t>
            </a:r>
            <a:endParaRPr lang="it-IT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it-IT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magine 3"/>
          <p:cNvPicPr/>
          <p:nvPr/>
        </p:nvPicPr>
        <p:blipFill>
          <a:blip r:embed="rId2"/>
          <a:stretch/>
        </p:blipFill>
        <p:spPr>
          <a:xfrm>
            <a:off x="-8640" y="5646960"/>
            <a:ext cx="12200400" cy="1239480"/>
          </a:xfrm>
          <a:prstGeom prst="rect">
            <a:avLst/>
          </a:prstGeom>
          <a:ln w="0">
            <a:noFill/>
          </a:ln>
        </p:spPr>
      </p:pic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822240" y="-263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1" strike="noStrike" spc="-1">
                <a:solidFill>
                  <a:srgbClr val="2A65AE"/>
                </a:solidFill>
                <a:latin typeface="Calibri"/>
              </a:rPr>
              <a:t>SPOKE 8: </a:t>
            </a:r>
            <a:r>
              <a:rPr lang="it-IT" sz="4000" b="1" strike="noStrike" spc="-1">
                <a:solidFill>
                  <a:srgbClr val="2A65AE"/>
                </a:solidFill>
                <a:latin typeface="Calibri"/>
              </a:rPr>
              <a:t>Clinical Exploitation</a:t>
            </a:r>
            <a:endParaRPr lang="it-IT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73200" y="19152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Extensive sequencing for the molecular characterization of tumor samples and liquid biopsies and comparison with in-house techniques. </a:t>
            </a: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Development of in depth, additional molecular characterization of cardiometabolic disorders to identify mechanisms of risk and conceive clinical strategies targeting molecular defects of diseased cells.</a:t>
            </a: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Novel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strategies for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faster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clinical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protocol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development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well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more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effective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study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coordination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data management.</a:t>
            </a: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CasellaDiTesto 9"/>
          <p:cNvSpPr/>
          <p:nvPr/>
        </p:nvSpPr>
        <p:spPr>
          <a:xfrm>
            <a:off x="1166760" y="1227240"/>
            <a:ext cx="28846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</a:rPr>
              <a:t>Cascade funding</a:t>
            </a:r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magine 3"/>
          <p:cNvPicPr/>
          <p:nvPr/>
        </p:nvPicPr>
        <p:blipFill>
          <a:blip r:embed="rId2"/>
          <a:stretch/>
        </p:blipFill>
        <p:spPr>
          <a:xfrm>
            <a:off x="-8640" y="5646960"/>
            <a:ext cx="12200400" cy="1239480"/>
          </a:xfrm>
          <a:prstGeom prst="rect">
            <a:avLst/>
          </a:prstGeom>
          <a:ln w="0">
            <a:noFill/>
          </a:ln>
        </p:spPr>
      </p:pic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822240" y="-263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1" strike="noStrike" spc="-1">
                <a:solidFill>
                  <a:srgbClr val="2A65AE"/>
                </a:solidFill>
                <a:latin typeface="Calibri"/>
              </a:rPr>
              <a:t>SPOKE 8: </a:t>
            </a:r>
            <a:r>
              <a:rPr lang="it-IT" sz="4000" b="1" strike="noStrike" spc="-1">
                <a:solidFill>
                  <a:srgbClr val="2A65AE"/>
                </a:solidFill>
                <a:latin typeface="Calibri"/>
              </a:rPr>
              <a:t>Clinical Exploitation</a:t>
            </a:r>
            <a:endParaRPr lang="it-IT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0" name="Immagine 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303" t="34359" r="4779" b="3299"/>
          <a:stretch/>
        </p:blipFill>
        <p:spPr>
          <a:xfrm>
            <a:off x="2397240" y="944640"/>
            <a:ext cx="6832800" cy="2912040"/>
          </a:xfrm>
          <a:prstGeom prst="rect">
            <a:avLst/>
          </a:prstGeom>
          <a:ln w="0">
            <a:noFill/>
          </a:ln>
        </p:spPr>
      </p:pic>
      <p:pic>
        <p:nvPicPr>
          <p:cNvPr id="181" name="Immagine 2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52700"/>
          <a:stretch/>
        </p:blipFill>
        <p:spPr>
          <a:xfrm>
            <a:off x="2193840" y="3922200"/>
            <a:ext cx="6924960" cy="698760"/>
          </a:xfrm>
          <a:prstGeom prst="rect">
            <a:avLst/>
          </a:prstGeom>
          <a:ln w="0">
            <a:noFill/>
          </a:ln>
        </p:spPr>
      </p:pic>
      <p:pic>
        <p:nvPicPr>
          <p:cNvPr id="182" name="Immagine 4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243160" y="4587840"/>
            <a:ext cx="7036200" cy="765360"/>
          </a:xfrm>
          <a:prstGeom prst="rect">
            <a:avLst/>
          </a:prstGeom>
          <a:ln w="0">
            <a:noFill/>
          </a:ln>
        </p:spPr>
      </p:pic>
      <p:sp>
        <p:nvSpPr>
          <p:cNvPr id="183" name="Rettangolo 8"/>
          <p:cNvSpPr/>
          <p:nvPr/>
        </p:nvSpPr>
        <p:spPr>
          <a:xfrm>
            <a:off x="2372400" y="956880"/>
            <a:ext cx="6721560" cy="4318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84" name="Rettangolo 10"/>
          <p:cNvSpPr/>
          <p:nvPr/>
        </p:nvSpPr>
        <p:spPr>
          <a:xfrm>
            <a:off x="2193840" y="5329080"/>
            <a:ext cx="6924960" cy="15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magine 3"/>
          <p:cNvPicPr/>
          <p:nvPr/>
        </p:nvPicPr>
        <p:blipFill>
          <a:blip r:embed="rId2"/>
          <a:stretch/>
        </p:blipFill>
        <p:spPr>
          <a:xfrm>
            <a:off x="-8640" y="5646960"/>
            <a:ext cx="12200400" cy="123948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22240" y="-263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1" strike="noStrike" spc="-1">
                <a:solidFill>
                  <a:srgbClr val="2A65AE"/>
                </a:solidFill>
                <a:latin typeface="Calibri"/>
              </a:rPr>
              <a:t>SPOKE 8: </a:t>
            </a:r>
            <a:r>
              <a:rPr lang="it-IT" sz="4000" b="1" strike="noStrike" spc="-1">
                <a:solidFill>
                  <a:srgbClr val="2A65AE"/>
                </a:solidFill>
                <a:latin typeface="Calibri"/>
              </a:rPr>
              <a:t>Clinical Exploitation</a:t>
            </a:r>
            <a:endParaRPr lang="it-IT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822240" y="966960"/>
            <a:ext cx="10170000" cy="440028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txBody>
          <a:bodyPr anchor="t">
            <a:normAutofit fontScale="49000" lnSpcReduction="20000"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5100" b="0" strike="noStrike" spc="-1" dirty="0">
                <a:solidFill>
                  <a:srgbClr val="000000"/>
                </a:solidFill>
                <a:latin typeface="Calibri"/>
              </a:rPr>
              <a:t>Commitments</a:t>
            </a: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To complete clinical and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pre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-clinical studies in due time</a:t>
            </a: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To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improve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public engagement</a:t>
            </a: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To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further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foster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collaborations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between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WPs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in the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Spoke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between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Spoke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8 with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other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Spokes</a:t>
            </a:r>
            <a:endParaRPr lang="it-IT" sz="40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To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promote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network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implementation</a:t>
            </a:r>
            <a:endParaRPr lang="it-IT" sz="40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To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carefully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monitor the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execution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of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cascade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funding projects</a:t>
            </a: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To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further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support and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spur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researchers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in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their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reporting activity</a:t>
            </a: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To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keep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budget monitoring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timely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factual</a:t>
            </a:r>
            <a:endParaRPr lang="it-IT" sz="40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To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prepare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Spoke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8  legacy in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terms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of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established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networks,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generated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datasets,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implemented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diagnostic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therapeutic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4000" spc="-1" dirty="0" err="1">
                <a:solidFill>
                  <a:srgbClr val="000000"/>
                </a:solidFill>
                <a:latin typeface="Calibri"/>
              </a:rPr>
              <a:t>technological</a:t>
            </a:r>
            <a:r>
              <a:rPr lang="it-IT" sz="40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platforms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and exploitation of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results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4000" b="0" strike="noStrike" spc="-1" dirty="0" err="1">
                <a:solidFill>
                  <a:srgbClr val="000000"/>
                </a:solidFill>
                <a:latin typeface="Calibri"/>
              </a:rPr>
              <a:t>beyond</a:t>
            </a:r>
            <a:r>
              <a:rPr lang="it-IT" sz="4000" b="0" strike="noStrike" spc="-1" dirty="0">
                <a:solidFill>
                  <a:srgbClr val="000000"/>
                </a:solidFill>
                <a:latin typeface="Calibri"/>
              </a:rPr>
              <a:t> 2025</a:t>
            </a:r>
          </a:p>
          <a:p>
            <a:pPr>
              <a:lnSpc>
                <a:spcPct val="120000"/>
              </a:lnSpc>
              <a:spcBef>
                <a:spcPts val="1001"/>
              </a:spcBef>
              <a:buNone/>
            </a:pPr>
            <a:endParaRPr lang="it-IT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190" name="Immagine 3"/>
          <p:cNvPicPr/>
          <p:nvPr/>
        </p:nvPicPr>
        <p:blipFill>
          <a:blip r:embed="rId2"/>
          <a:stretch/>
        </p:blipFill>
        <p:spPr>
          <a:xfrm>
            <a:off x="0" y="0"/>
            <a:ext cx="121910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2" name="Segnaposto contenuto 2"/>
          <p:cNvPicPr/>
          <p:nvPr/>
        </p:nvPicPr>
        <p:blipFill>
          <a:blip r:embed="rId2"/>
          <a:stretch/>
        </p:blipFill>
        <p:spPr>
          <a:xfrm>
            <a:off x="0" y="0"/>
            <a:ext cx="12206520" cy="686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838080" y="10119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 algn="just">
              <a:lnSpc>
                <a:spcPct val="100000"/>
              </a:lnSpc>
              <a:spcBef>
                <a:spcPts val="10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lang="it-IT" sz="2200" b="1" strike="noStrike" spc="-1">
                <a:solidFill>
                  <a:srgbClr val="000000"/>
                </a:solidFill>
                <a:latin typeface="Calibri"/>
              </a:rPr>
              <a:t>Clinical validation and implementation of innovative predictive, preventive, diagnostic and therapeutic precision medicine approaches, based on established or emerging molecular and clinical phenotyping and AI-driven decision-making protocols</a:t>
            </a:r>
            <a:endParaRPr lang="it-IT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1" strike="noStrike" spc="-1">
                <a:solidFill>
                  <a:srgbClr val="000000"/>
                </a:solidFill>
                <a:latin typeface="Calibri"/>
              </a:rPr>
              <a:t>Specific aims</a:t>
            </a:r>
            <a:endParaRPr lang="it-IT" sz="22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To provide proof-of-concept evidence for the clinical usefulness of new strategies supported by sound preclinical backgrounds</a:t>
            </a: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To improve the ability of prognostication and risk stratification to offer early intervention when needed, while avoiding useless treatments</a:t>
            </a: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To better use available resources to prevent treatment toxicity while expanding the magnitude of expected benefit in properly selected patients</a:t>
            </a: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algn="just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To make the current state-of-the-art of precision medicine available for patients and caregivers by implementing networks for the management of molecular and clinical information</a:t>
            </a: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Immagine 3"/>
          <p:cNvPicPr/>
          <p:nvPr/>
        </p:nvPicPr>
        <p:blipFill>
          <a:blip r:embed="rId3"/>
          <a:stretch/>
        </p:blipFill>
        <p:spPr>
          <a:xfrm>
            <a:off x="-8640" y="5646960"/>
            <a:ext cx="12200400" cy="1239480"/>
          </a:xfrm>
          <a:prstGeom prst="rect">
            <a:avLst/>
          </a:prstGeom>
          <a:ln w="0">
            <a:noFill/>
          </a:ln>
        </p:spPr>
      </p:pic>
      <p:sp>
        <p:nvSpPr>
          <p:cNvPr id="135" name="PlaceHolder 2"/>
          <p:cNvSpPr>
            <a:spLocks noGrp="1"/>
          </p:cNvSpPr>
          <p:nvPr>
            <p:ph type="title"/>
          </p:nvPr>
        </p:nvSpPr>
        <p:spPr>
          <a:xfrm>
            <a:off x="822240" y="-263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1" strike="noStrike" spc="-1">
                <a:solidFill>
                  <a:srgbClr val="2A65AE"/>
                </a:solidFill>
                <a:latin typeface="Calibri"/>
              </a:rPr>
              <a:t>SPOKE 8: </a:t>
            </a:r>
            <a:r>
              <a:rPr lang="it-IT" sz="4000" b="1" strike="noStrike" spc="-1">
                <a:solidFill>
                  <a:srgbClr val="2A65AE"/>
                </a:solidFill>
                <a:latin typeface="Calibri"/>
              </a:rPr>
              <a:t>Clinical Exploitation</a:t>
            </a:r>
            <a:endParaRPr lang="it-IT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22240" y="-263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1" strike="noStrike" spc="-1">
                <a:solidFill>
                  <a:srgbClr val="2A65AE"/>
                </a:solidFill>
                <a:latin typeface="Calibri"/>
              </a:rPr>
              <a:t>SPOKE 8: </a:t>
            </a:r>
            <a:r>
              <a:rPr lang="it-IT" sz="4000" b="1" strike="noStrike" spc="-1">
                <a:solidFill>
                  <a:srgbClr val="2A65AE"/>
                </a:solidFill>
                <a:latin typeface="Calibri"/>
              </a:rPr>
              <a:t>Clinical Exploitation</a:t>
            </a:r>
            <a:endParaRPr lang="it-IT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CasellaDiTesto 16"/>
          <p:cNvSpPr/>
          <p:nvPr/>
        </p:nvSpPr>
        <p:spPr>
          <a:xfrm>
            <a:off x="1321920" y="1474560"/>
            <a:ext cx="2199960" cy="386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UNIPI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(Spoke Leader)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IFO-IRE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M. NEGRI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S. ORSOLA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SAPIENZA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TLS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TOR VERGATA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UNIBO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UNICA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UNICT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UNIMIB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UNIMORE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UNIPA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UNIVR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UPMC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38" name="CasellaDiTesto 17"/>
          <p:cNvSpPr/>
          <p:nvPr/>
        </p:nvSpPr>
        <p:spPr>
          <a:xfrm>
            <a:off x="854280" y="939600"/>
            <a:ext cx="4462920" cy="45540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15 Institutions - 46 Researchers 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39" name="Parentesi graffa chiusa 18"/>
          <p:cNvSpPr/>
          <p:nvPr/>
        </p:nvSpPr>
        <p:spPr>
          <a:xfrm>
            <a:off x="2447640" y="2023920"/>
            <a:ext cx="481680" cy="307656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40" name="CasellaDiTesto 19"/>
          <p:cNvSpPr/>
          <p:nvPr/>
        </p:nvSpPr>
        <p:spPr>
          <a:xfrm rot="5400000">
            <a:off x="2719080" y="3383280"/>
            <a:ext cx="986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Affiliates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41" name="Immagine 20"/>
          <p:cNvPicPr/>
          <p:nvPr/>
        </p:nvPicPr>
        <p:blipFill>
          <a:blip r:embed="rId2"/>
          <a:stretch/>
        </p:blipFill>
        <p:spPr>
          <a:xfrm>
            <a:off x="-8640" y="5646960"/>
            <a:ext cx="12200400" cy="1239480"/>
          </a:xfrm>
          <a:prstGeom prst="rect">
            <a:avLst/>
          </a:prstGeom>
          <a:ln w="0">
            <a:noFill/>
          </a:ln>
        </p:spPr>
      </p:pic>
      <p:sp>
        <p:nvSpPr>
          <p:cNvPr id="142" name="Connettore 4 22"/>
          <p:cNvSpPr/>
          <p:nvPr/>
        </p:nvSpPr>
        <p:spPr>
          <a:xfrm>
            <a:off x="3290070" y="1643400"/>
            <a:ext cx="1099080" cy="79056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43" name="CasellaDiTesto 28"/>
          <p:cNvSpPr/>
          <p:nvPr/>
        </p:nvSpPr>
        <p:spPr>
          <a:xfrm>
            <a:off x="4462155" y="2232697"/>
            <a:ext cx="1772390" cy="1752872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25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alibri"/>
              </a:rPr>
              <a:t>Researchers</a:t>
            </a:r>
            <a:endParaRPr lang="it-IT" sz="18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lain" startAt="14"/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in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alibri"/>
              </a:rPr>
              <a:t>Spoke</a:t>
            </a: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 8</a:t>
            </a:r>
            <a:endParaRPr lang="it-IT" sz="18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lain"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in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Spoke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2</a:t>
            </a:r>
            <a:endParaRPr lang="it-IT" sz="18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5 	in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Spoke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3</a:t>
            </a:r>
            <a:endParaRPr lang="it-IT" sz="18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1 	in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Spoke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4</a:t>
            </a:r>
            <a:endParaRPr lang="it-IT" sz="18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lain" startAt="4"/>
              <a:tabLst>
                <a:tab pos="0" algn="l"/>
              </a:tabLst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in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Spoke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6</a:t>
            </a:r>
            <a:endParaRPr lang="it-IT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magine 8"/>
          <p:cNvPicPr/>
          <p:nvPr/>
        </p:nvPicPr>
        <p:blipFill>
          <a:blip r:embed="rId2"/>
          <a:stretch/>
        </p:blipFill>
        <p:spPr>
          <a:xfrm>
            <a:off x="5563080" y="1027440"/>
            <a:ext cx="4011480" cy="4414320"/>
          </a:xfrm>
          <a:prstGeom prst="rect">
            <a:avLst/>
          </a:prstGeom>
          <a:ln w="0">
            <a:noFill/>
          </a:ln>
        </p:spPr>
      </p:pic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22240" y="-263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1" strike="noStrike" spc="-1">
                <a:solidFill>
                  <a:srgbClr val="2A65AE"/>
                </a:solidFill>
                <a:latin typeface="Calibri"/>
              </a:rPr>
              <a:t>SPOKE 8: </a:t>
            </a:r>
            <a:r>
              <a:rPr lang="it-IT" sz="4000" b="1" strike="noStrike" spc="-1">
                <a:solidFill>
                  <a:srgbClr val="2A65AE"/>
                </a:solidFill>
                <a:latin typeface="Calibri"/>
              </a:rPr>
              <a:t>Clinical Exploitation</a:t>
            </a:r>
            <a:endParaRPr lang="it-IT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CasellaDiTesto 12"/>
          <p:cNvSpPr/>
          <p:nvPr/>
        </p:nvSpPr>
        <p:spPr>
          <a:xfrm>
            <a:off x="4098600" y="1766160"/>
            <a:ext cx="21999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2A65AE"/>
                </a:solidFill>
                <a:latin typeface="Calibri"/>
                <a:ea typeface="Calisto MT"/>
              </a:rPr>
              <a:t>WP1: 4 Tasks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2A65AE"/>
                </a:solidFill>
                <a:latin typeface="Calibri"/>
                <a:ea typeface="Calisto MT"/>
              </a:rPr>
              <a:t>10 Institutions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2A65AE"/>
                </a:solidFill>
                <a:latin typeface="Calibri"/>
                <a:ea typeface="Calisto MT"/>
              </a:rPr>
              <a:t>17 Researchers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51" name="CasellaDiTesto 13"/>
          <p:cNvSpPr/>
          <p:nvPr/>
        </p:nvSpPr>
        <p:spPr>
          <a:xfrm>
            <a:off x="9711720" y="1767240"/>
            <a:ext cx="49208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2A65AE"/>
                </a:solidFill>
                <a:latin typeface="Calibri"/>
              </a:rPr>
              <a:t>WP2: 3 Tasks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2A65AE"/>
                </a:solidFill>
                <a:latin typeface="Calibri"/>
              </a:rPr>
              <a:t>6 Institutions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2A65AE"/>
                </a:solidFill>
                <a:latin typeface="Calibri"/>
              </a:rPr>
              <a:t>7 Researchers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52" name="CasellaDiTesto 14"/>
          <p:cNvSpPr/>
          <p:nvPr/>
        </p:nvSpPr>
        <p:spPr>
          <a:xfrm>
            <a:off x="4074840" y="3603600"/>
            <a:ext cx="49208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2A65AE"/>
                </a:solidFill>
                <a:latin typeface="Calibri"/>
                <a:ea typeface="Calisto MT"/>
              </a:rPr>
              <a:t>WP3: 4 Tasks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2A65AE"/>
                </a:solidFill>
                <a:latin typeface="Calibri"/>
                <a:ea typeface="Calisto MT"/>
              </a:rPr>
              <a:t>8 Institutions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2A65AE"/>
                </a:solidFill>
                <a:latin typeface="Calibri"/>
                <a:ea typeface="Calisto MT"/>
              </a:rPr>
              <a:t>10 Researchers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53" name="CasellaDiTesto 15"/>
          <p:cNvSpPr/>
          <p:nvPr/>
        </p:nvSpPr>
        <p:spPr>
          <a:xfrm>
            <a:off x="9699120" y="3346200"/>
            <a:ext cx="4920840" cy="213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2A65AE"/>
                </a:solidFill>
                <a:latin typeface="Calibri"/>
              </a:rPr>
              <a:t>WP4: 3 Tasks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2A65AE"/>
                </a:solidFill>
                <a:latin typeface="Calibri"/>
              </a:rPr>
              <a:t>6 Institutions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2A65AE"/>
                </a:solidFill>
                <a:latin typeface="Calibri"/>
              </a:rPr>
              <a:t>10 Researchers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2A65AE"/>
                </a:solidFill>
                <a:latin typeface="Calibri"/>
              </a:rPr>
              <a:t>WP5: 2 Tasks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2A65AE"/>
                </a:solidFill>
                <a:latin typeface="Calibri"/>
              </a:rPr>
              <a:t>2 Institutions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2A65AE"/>
                </a:solidFill>
                <a:latin typeface="Calibri"/>
              </a:rPr>
              <a:t>4 Researchers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54" name="CasellaDiTesto 16"/>
          <p:cNvSpPr/>
          <p:nvPr/>
        </p:nvSpPr>
        <p:spPr>
          <a:xfrm>
            <a:off x="1321920" y="1474560"/>
            <a:ext cx="2199960" cy="386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UNIPI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(Spoke Leader)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IFO-IRE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M. NEGRI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S. ORSOLA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SAPIENZA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TLS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TOR VERGATA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UNIBO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UNICA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UNICT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UNIMIB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UNIMORE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UNIPA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UNIVR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UPMC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55" name="CasellaDiTesto 17"/>
          <p:cNvSpPr/>
          <p:nvPr/>
        </p:nvSpPr>
        <p:spPr>
          <a:xfrm>
            <a:off x="854280" y="939600"/>
            <a:ext cx="4462920" cy="45540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15 Institutions - 46 Researchers 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56" name="Parentesi graffa chiusa 18"/>
          <p:cNvSpPr/>
          <p:nvPr/>
        </p:nvSpPr>
        <p:spPr>
          <a:xfrm>
            <a:off x="2447640" y="2023920"/>
            <a:ext cx="481680" cy="307656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57" name="CasellaDiTesto 19"/>
          <p:cNvSpPr/>
          <p:nvPr/>
        </p:nvSpPr>
        <p:spPr>
          <a:xfrm rot="5400000">
            <a:off x="2719080" y="3383280"/>
            <a:ext cx="986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Affiliates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58" name="Immagine 20"/>
          <p:cNvPicPr/>
          <p:nvPr/>
        </p:nvPicPr>
        <p:blipFill>
          <a:blip r:embed="rId3"/>
          <a:stretch/>
        </p:blipFill>
        <p:spPr>
          <a:xfrm>
            <a:off x="-8640" y="5646960"/>
            <a:ext cx="12200400" cy="1239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magine 3"/>
          <p:cNvPicPr/>
          <p:nvPr/>
        </p:nvPicPr>
        <p:blipFill>
          <a:blip r:embed="rId2"/>
          <a:stretch/>
        </p:blipFill>
        <p:spPr>
          <a:xfrm>
            <a:off x="-8640" y="5646960"/>
            <a:ext cx="12200400" cy="1239480"/>
          </a:xfrm>
          <a:prstGeom prst="rect">
            <a:avLst/>
          </a:prstGeom>
          <a:ln w="0">
            <a:noFill/>
          </a:ln>
        </p:spPr>
      </p:pic>
      <p:sp>
        <p:nvSpPr>
          <p:cNvPr id="164" name="PlaceHolder 1"/>
          <p:cNvSpPr>
            <a:spLocks noGrp="1"/>
          </p:cNvSpPr>
          <p:nvPr>
            <p:ph/>
          </p:nvPr>
        </p:nvSpPr>
        <p:spPr>
          <a:xfrm>
            <a:off x="838080" y="1258200"/>
            <a:ext cx="5181120" cy="399312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txBody>
          <a:bodyPr anchor="t">
            <a:normAutofit fontScale="56000" lnSpcReduction="20000"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5100" b="0" strike="noStrike" spc="-1">
                <a:solidFill>
                  <a:srgbClr val="000000"/>
                </a:solidFill>
                <a:latin typeface="Calibri"/>
              </a:rPr>
              <a:t>Cancer</a:t>
            </a: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400" b="0" strike="noStrike" spc="-1">
                <a:solidFill>
                  <a:srgbClr val="000000"/>
                </a:solidFill>
                <a:latin typeface="Calibri"/>
              </a:rPr>
              <a:t>Colorectal, HCC, cholagiocarcinoma, breast, lung, thyroid, pancreatic, melanoma, GBM, AML, CLL </a:t>
            </a: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5100" b="0" strike="noStrike" spc="-1">
                <a:solidFill>
                  <a:srgbClr val="000000"/>
                </a:solidFill>
                <a:latin typeface="Calibri"/>
              </a:rPr>
              <a:t>Metabolism</a:t>
            </a: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400" b="0" strike="noStrike" spc="-1">
                <a:solidFill>
                  <a:srgbClr val="000000"/>
                </a:solidFill>
                <a:latin typeface="Calibri"/>
              </a:rPr>
              <a:t>T2D, gestational diabetes, post-transplant diabetes, NAFLD/MAFLD</a:t>
            </a: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172200" y="1202760"/>
            <a:ext cx="5181120" cy="414756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txBody>
          <a:bodyPr anchor="t">
            <a:normAutofit fontScale="57500" lnSpcReduction="20000"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5100" b="0" strike="noStrike" spc="-1">
                <a:solidFill>
                  <a:srgbClr val="000000"/>
                </a:solidFill>
                <a:latin typeface="Calibri"/>
              </a:rPr>
              <a:t>CVD</a:t>
            </a: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400" b="0" strike="noStrike" spc="-1">
                <a:solidFill>
                  <a:srgbClr val="000000"/>
                </a:solidFill>
                <a:latin typeface="Calibri"/>
              </a:rPr>
              <a:t>Atherosclerosis, HF, arrhythmias, hypertension</a:t>
            </a: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5100" b="0" strike="noStrike" spc="-1">
                <a:solidFill>
                  <a:srgbClr val="000000"/>
                </a:solidFill>
                <a:latin typeface="Calibri"/>
              </a:rPr>
              <a:t>Rare Diseases</a:t>
            </a: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400" b="0" strike="noStrike" spc="-1">
                <a:solidFill>
                  <a:srgbClr val="000000"/>
                </a:solidFill>
                <a:latin typeface="Calibri"/>
              </a:rPr>
              <a:t>Systemic sclerosis, alkaptonuria</a:t>
            </a: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5100" b="0" strike="noStrike" spc="-1">
                <a:solidFill>
                  <a:srgbClr val="000000"/>
                </a:solidFill>
                <a:latin typeface="Calibri"/>
              </a:rPr>
              <a:t>HTA</a:t>
            </a: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400" b="0" strike="noStrike" spc="-1">
                <a:solidFill>
                  <a:srgbClr val="000000"/>
                </a:solidFill>
                <a:latin typeface="Calibri"/>
              </a:rPr>
              <a:t>Evaluation and implemetation of innovative precision medicine technologies in clinical care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title"/>
          </p:nvPr>
        </p:nvSpPr>
        <p:spPr>
          <a:xfrm>
            <a:off x="822240" y="-263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1" strike="noStrike" spc="-1">
                <a:solidFill>
                  <a:srgbClr val="2A65AE"/>
                </a:solidFill>
                <a:latin typeface="Calibri"/>
              </a:rPr>
              <a:t>SPOKE 8: </a:t>
            </a:r>
            <a:r>
              <a:rPr lang="it-IT" sz="4000" b="1" strike="noStrike" spc="-1">
                <a:solidFill>
                  <a:srgbClr val="2A65AE"/>
                </a:solidFill>
                <a:latin typeface="Calibri"/>
              </a:rPr>
              <a:t>Clinical Exploitation</a:t>
            </a:r>
            <a:endParaRPr lang="it-IT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magine 3"/>
          <p:cNvPicPr/>
          <p:nvPr/>
        </p:nvPicPr>
        <p:blipFill>
          <a:blip r:embed="rId3"/>
          <a:stretch/>
        </p:blipFill>
        <p:spPr>
          <a:xfrm>
            <a:off x="-8640" y="5646960"/>
            <a:ext cx="12200400" cy="1239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60" name="Segnaposto contenuto 9"/>
          <p:cNvGraphicFramePr/>
          <p:nvPr/>
        </p:nvGraphicFramePr>
        <p:xfrm>
          <a:off x="667440" y="1130760"/>
          <a:ext cx="10515240" cy="435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822240" y="-263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1" strike="noStrike" spc="-1">
                <a:solidFill>
                  <a:srgbClr val="2A65AE"/>
                </a:solidFill>
                <a:latin typeface="Calibri"/>
              </a:rPr>
              <a:t>SPOKE 8: </a:t>
            </a:r>
            <a:r>
              <a:rPr lang="it-IT" sz="4000" b="1" strike="noStrike" spc="-1">
                <a:solidFill>
                  <a:srgbClr val="2A65AE"/>
                </a:solidFill>
                <a:latin typeface="Calibri"/>
              </a:rPr>
              <a:t>Clinical Exploitation</a:t>
            </a:r>
            <a:endParaRPr lang="it-IT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magine 3"/>
          <p:cNvPicPr/>
          <p:nvPr/>
        </p:nvPicPr>
        <p:blipFill>
          <a:blip r:embed="rId2"/>
          <a:stretch/>
        </p:blipFill>
        <p:spPr>
          <a:xfrm>
            <a:off x="-8640" y="5646960"/>
            <a:ext cx="12200400" cy="1239480"/>
          </a:xfrm>
          <a:prstGeom prst="rect">
            <a:avLst/>
          </a:prstGeom>
          <a:ln w="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22240" y="-263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1" strike="noStrike" spc="-1">
                <a:solidFill>
                  <a:srgbClr val="2A65AE"/>
                </a:solidFill>
                <a:latin typeface="Calibri"/>
              </a:rPr>
              <a:t>SPOKE 8: </a:t>
            </a:r>
            <a:r>
              <a:rPr lang="it-IT" sz="4000" b="1" strike="noStrike" spc="-1">
                <a:solidFill>
                  <a:srgbClr val="2A65AE"/>
                </a:solidFill>
                <a:latin typeface="Calibri"/>
              </a:rPr>
              <a:t>Clinical Exploitation</a:t>
            </a:r>
            <a:endParaRPr lang="it-IT" sz="40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69" name="Tabella 7"/>
          <p:cNvGraphicFramePr/>
          <p:nvPr/>
        </p:nvGraphicFramePr>
        <p:xfrm>
          <a:off x="1760040" y="1062000"/>
          <a:ext cx="8127720" cy="3936960"/>
        </p:xfrm>
        <a:graphic>
          <a:graphicData uri="http://schemas.openxmlformats.org/drawingml/2006/table">
            <a:tbl>
              <a:tblPr/>
              <a:tblGrid>
                <a:gridCol w="135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188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Cancer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Metabolism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CVD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Rare diseases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Ongoing clinical studies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Ongoing preclinical studies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0" name="Stella a 10 punte 9"/>
          <p:cNvSpPr/>
          <p:nvPr/>
        </p:nvSpPr>
        <p:spPr>
          <a:xfrm>
            <a:off x="8838000" y="4390200"/>
            <a:ext cx="750600" cy="802800"/>
          </a:xfrm>
          <a:prstGeom prst="star10">
            <a:avLst>
              <a:gd name="adj" fmla="val 42533"/>
              <a:gd name="hf" fmla="val 10514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800" b="1" strike="noStrike" spc="-1">
                <a:solidFill>
                  <a:srgbClr val="FFFFFF"/>
                </a:solidFill>
                <a:latin typeface="Calibri"/>
              </a:rPr>
              <a:t>49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C31061A-FB03-FCBA-6854-CA89C9E90C7A}"/>
              </a:ext>
            </a:extLst>
          </p:cNvPr>
          <p:cNvSpPr/>
          <p:nvPr/>
        </p:nvSpPr>
        <p:spPr>
          <a:xfrm>
            <a:off x="1282535" y="3040083"/>
            <a:ext cx="8882743" cy="2412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magine 3"/>
          <p:cNvPicPr/>
          <p:nvPr/>
        </p:nvPicPr>
        <p:blipFill>
          <a:blip r:embed="rId3"/>
          <a:stretch/>
        </p:blipFill>
        <p:spPr>
          <a:xfrm>
            <a:off x="-8640" y="5646960"/>
            <a:ext cx="12200400" cy="1239480"/>
          </a:xfrm>
          <a:prstGeom prst="rect">
            <a:avLst/>
          </a:prstGeom>
          <a:ln w="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22240" y="-263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1" strike="noStrike" spc="-1">
                <a:solidFill>
                  <a:srgbClr val="2A65AE"/>
                </a:solidFill>
                <a:latin typeface="Calibri"/>
              </a:rPr>
              <a:t>SPOKE 8: </a:t>
            </a:r>
            <a:r>
              <a:rPr lang="it-IT" sz="4000" b="1" strike="noStrike" spc="-1">
                <a:solidFill>
                  <a:srgbClr val="2A65AE"/>
                </a:solidFill>
                <a:latin typeface="Calibri"/>
              </a:rPr>
              <a:t>Clinical Exploitation</a:t>
            </a:r>
            <a:endParaRPr lang="it-IT" sz="40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69" name="Tabella 7"/>
          <p:cNvGraphicFramePr/>
          <p:nvPr/>
        </p:nvGraphicFramePr>
        <p:xfrm>
          <a:off x="1760040" y="1062000"/>
          <a:ext cx="8127720" cy="3936960"/>
        </p:xfrm>
        <a:graphic>
          <a:graphicData uri="http://schemas.openxmlformats.org/drawingml/2006/table">
            <a:tbl>
              <a:tblPr/>
              <a:tblGrid>
                <a:gridCol w="135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188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Cancer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Metabolism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CVD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Rare diseases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Ongoing clinical studies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Ongoing preclinical studies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0" name="Stella a 10 punte 9"/>
          <p:cNvSpPr/>
          <p:nvPr/>
        </p:nvSpPr>
        <p:spPr>
          <a:xfrm>
            <a:off x="8838000" y="4390200"/>
            <a:ext cx="750600" cy="802800"/>
          </a:xfrm>
          <a:prstGeom prst="star10">
            <a:avLst>
              <a:gd name="adj" fmla="val 42533"/>
              <a:gd name="hf" fmla="val 10514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800" b="1" strike="noStrike" spc="-1">
                <a:solidFill>
                  <a:srgbClr val="FFFFFF"/>
                </a:solidFill>
                <a:latin typeface="Calibri"/>
              </a:rPr>
              <a:t>49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5286F34-B655-B0BC-239C-611E44170D6E}"/>
              </a:ext>
            </a:extLst>
          </p:cNvPr>
          <p:cNvSpPr/>
          <p:nvPr/>
        </p:nvSpPr>
        <p:spPr>
          <a:xfrm>
            <a:off x="1282535" y="4307075"/>
            <a:ext cx="8882743" cy="1062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38054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magine 3"/>
          <p:cNvPicPr/>
          <p:nvPr/>
        </p:nvPicPr>
        <p:blipFill>
          <a:blip r:embed="rId2"/>
          <a:stretch/>
        </p:blipFill>
        <p:spPr>
          <a:xfrm>
            <a:off x="-8640" y="5646960"/>
            <a:ext cx="12200400" cy="1239480"/>
          </a:xfrm>
          <a:prstGeom prst="rect">
            <a:avLst/>
          </a:prstGeom>
          <a:ln w="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22240" y="-263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1" strike="noStrike" spc="-1">
                <a:solidFill>
                  <a:srgbClr val="2A65AE"/>
                </a:solidFill>
                <a:latin typeface="Calibri"/>
              </a:rPr>
              <a:t>SPOKE 8: </a:t>
            </a:r>
            <a:r>
              <a:rPr lang="it-IT" sz="4000" b="1" strike="noStrike" spc="-1">
                <a:solidFill>
                  <a:srgbClr val="2A65AE"/>
                </a:solidFill>
                <a:latin typeface="Calibri"/>
              </a:rPr>
              <a:t>Clinical Exploitation</a:t>
            </a:r>
            <a:endParaRPr lang="it-IT" sz="40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69" name="Tabella 7"/>
          <p:cNvGraphicFramePr/>
          <p:nvPr/>
        </p:nvGraphicFramePr>
        <p:xfrm>
          <a:off x="1760040" y="1062000"/>
          <a:ext cx="8127720" cy="3936960"/>
        </p:xfrm>
        <a:graphic>
          <a:graphicData uri="http://schemas.openxmlformats.org/drawingml/2006/table">
            <a:tbl>
              <a:tblPr/>
              <a:tblGrid>
                <a:gridCol w="135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188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Cancer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Metabolism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CVD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Rare diseases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Ongoing clinical studies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Ongoing preclinical studies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0" name="Stella a 10 punte 9"/>
          <p:cNvSpPr/>
          <p:nvPr/>
        </p:nvSpPr>
        <p:spPr>
          <a:xfrm>
            <a:off x="8838000" y="4390200"/>
            <a:ext cx="750600" cy="802800"/>
          </a:xfrm>
          <a:prstGeom prst="star10">
            <a:avLst>
              <a:gd name="adj" fmla="val 42533"/>
              <a:gd name="hf" fmla="val 10514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800" b="1" strike="noStrike" spc="-1">
                <a:solidFill>
                  <a:srgbClr val="FFFFFF"/>
                </a:solidFill>
                <a:latin typeface="Calibri"/>
              </a:rPr>
              <a:t>49</a:t>
            </a:r>
            <a:endParaRPr lang="it-IT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2386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4356</TotalTime>
  <Words>695</Words>
  <Application>Microsoft Office PowerPoint</Application>
  <PresentationFormat>Widescreen</PresentationFormat>
  <Paragraphs>186</Paragraphs>
  <Slides>16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Presentazione standard di PowerPoint</vt:lpstr>
      <vt:lpstr>SPOKE 8: Clinical Exploitation</vt:lpstr>
      <vt:lpstr>SPOKE 8: Clinical Exploitation</vt:lpstr>
      <vt:lpstr>SPOKE 8: Clinical Exploitation</vt:lpstr>
      <vt:lpstr>SPOKE 8: Clinical Exploitation</vt:lpstr>
      <vt:lpstr>SPOKE 8: Clinical Exploitation</vt:lpstr>
      <vt:lpstr>SPOKE 8: Clinical Exploitation</vt:lpstr>
      <vt:lpstr>SPOKE 8: Clinical Exploitation</vt:lpstr>
      <vt:lpstr>SPOKE 8: Clinical Exploitation</vt:lpstr>
      <vt:lpstr>SPOKE 8: Clinical Exploitation</vt:lpstr>
      <vt:lpstr>SPOKE 8: Clinical Exploitation</vt:lpstr>
      <vt:lpstr>SPOKE 8: Clinical Exploitation</vt:lpstr>
      <vt:lpstr>SPOKE 8: Clinical Exploitation</vt:lpstr>
      <vt:lpstr>SPOKE 8: Clinical Exploitation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Account Microsoft</dc:creator>
  <dc:description/>
  <cp:lastModifiedBy>Piero Marchetti</cp:lastModifiedBy>
  <cp:revision>31</cp:revision>
  <dcterms:created xsi:type="dcterms:W3CDTF">2024-05-13T08:52:54Z</dcterms:created>
  <dcterms:modified xsi:type="dcterms:W3CDTF">2024-06-12T14:36:58Z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Widescreen</vt:lpwstr>
  </property>
  <property fmtid="{D5CDD505-2E9C-101B-9397-08002B2CF9AE}" pid="4" name="Slides">
    <vt:i4>14</vt:i4>
  </property>
</Properties>
</file>