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6846"/>
  </p:normalViewPr>
  <p:slideViewPr>
    <p:cSldViewPr snapToGrid="0">
      <p:cViewPr varScale="1">
        <p:scale>
          <a:sx n="91" d="100"/>
          <a:sy n="91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4801C-F2BF-4AAF-83BA-55596DEBE16C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1AE9-E615-4882-B681-47E0B702A47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3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3260B-C92A-4F58-AB36-A2ABF1B4027F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A90B0-9CD9-402D-B936-CE1A929BF05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44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T" dirty="0"/>
              <a:t>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1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913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TimesNewRomanPSMT"/>
              </a:rPr>
              <a:t>broad definition of “devices” in the Heal Italia project encompasses from molecular systems to (bio)</a:t>
            </a:r>
            <a:r>
              <a:rPr lang="en-GB" sz="1800" dirty="0" err="1">
                <a:effectLst/>
                <a:latin typeface="TimesNewRomanPSMT"/>
              </a:rPr>
              <a:t>materili</a:t>
            </a:r>
            <a:r>
              <a:rPr lang="en-GB" sz="1800" dirty="0">
                <a:effectLst/>
                <a:latin typeface="TimesNewRomanPSMT"/>
              </a:rPr>
              <a:t>, </a:t>
            </a:r>
            <a:r>
              <a:rPr lang="en-GB" sz="1800" dirty="0" err="1">
                <a:effectLst/>
                <a:latin typeface="TimesNewRomanPSMT"/>
              </a:rPr>
              <a:t>miniaturizable</a:t>
            </a:r>
            <a:r>
              <a:rPr lang="en-GB" sz="1800" dirty="0">
                <a:effectLst/>
                <a:latin typeface="TimesNewRomanPSMT"/>
              </a:rPr>
              <a:t> diagnostic assays and from robotic systems to hardware solutions. </a:t>
            </a:r>
            <a:endParaRPr lang="en-GB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A90B0-9CD9-402D-B936-CE1A929BF05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0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678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23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1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0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2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649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6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2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FD56-0A19-4EB7-9CAE-6E045ADE585D}" type="datetimeFigureOut">
              <a:rPr lang="it-IT" smtClean="0"/>
              <a:t>12/06/24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677C-84B4-4DB5-B1F7-1873DF9025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4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EBC8760B-2F44-84A3-D359-284CD095EE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96B33F54-315C-6DA8-D05F-DE8B87B96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7" name="Picture 40" descr="logo">
            <a:extLst>
              <a:ext uri="{FF2B5EF4-FFF2-40B4-BE49-F238E27FC236}">
                <a16:creationId xmlns:a16="http://schemas.microsoft.com/office/drawing/2014/main" id="{B200A0B8-A981-1DF6-9B61-CBAB812A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575" y="1408758"/>
            <a:ext cx="641616" cy="4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unica.it - Notizia">
            <a:extLst>
              <a:ext uri="{FF2B5EF4-FFF2-40B4-BE49-F238E27FC236}">
                <a16:creationId xmlns:a16="http://schemas.microsoft.com/office/drawing/2014/main" id="{37FA59FF-5652-5B29-2A2F-6D279CA0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651" y="1267513"/>
            <a:ext cx="623261" cy="6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egnaposto contenuto 2">
            <a:extLst>
              <a:ext uri="{FF2B5EF4-FFF2-40B4-BE49-F238E27FC236}">
                <a16:creationId xmlns:a16="http://schemas.microsoft.com/office/drawing/2014/main" id="{C5B855DE-496F-B22D-8F18-2009EA0EFD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9" t="12280" r="37419" b="73414"/>
          <a:stretch/>
        </p:blipFill>
        <p:spPr>
          <a:xfrm>
            <a:off x="7228319" y="2969142"/>
            <a:ext cx="1660379" cy="982349"/>
          </a:xfrm>
          <a:prstGeom prst="rect">
            <a:avLst/>
          </a:prstGeom>
        </p:spPr>
      </p:pic>
      <p:pic>
        <p:nvPicPr>
          <p:cNvPr id="12" name="Picture 10" descr="Universit degli Studi di Milano Bicocca Vector Logo - Download Free SVG  Icon | Worldvectorlogo">
            <a:extLst>
              <a:ext uri="{FF2B5EF4-FFF2-40B4-BE49-F238E27FC236}">
                <a16:creationId xmlns:a16="http://schemas.microsoft.com/office/drawing/2014/main" id="{ADDC42C8-E829-BA22-AEC0-D6BBB2EE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651" y="2071840"/>
            <a:ext cx="788853" cy="78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egnaposto contenuto 2">
            <a:extLst>
              <a:ext uri="{FF2B5EF4-FFF2-40B4-BE49-F238E27FC236}">
                <a16:creationId xmlns:a16="http://schemas.microsoft.com/office/drawing/2014/main" id="{90D430B1-0CF5-B790-1267-3DAD8C1BDD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0" t="31585" r="15921" b="54405"/>
          <a:stretch/>
        </p:blipFill>
        <p:spPr>
          <a:xfrm>
            <a:off x="8968598" y="2979297"/>
            <a:ext cx="1149673" cy="962040"/>
          </a:xfrm>
          <a:prstGeom prst="rect">
            <a:avLst/>
          </a:prstGeom>
        </p:spPr>
      </p:pic>
      <p:pic>
        <p:nvPicPr>
          <p:cNvPr id="15" name="Segnaposto contenuto 2">
            <a:extLst>
              <a:ext uri="{FF2B5EF4-FFF2-40B4-BE49-F238E27FC236}">
                <a16:creationId xmlns:a16="http://schemas.microsoft.com/office/drawing/2014/main" id="{71E37AA8-0F68-F14F-CAC6-2CBF341736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0" t="51717" r="63685" b="32703"/>
          <a:stretch/>
        </p:blipFill>
        <p:spPr>
          <a:xfrm>
            <a:off x="10337736" y="2909494"/>
            <a:ext cx="1028457" cy="1069844"/>
          </a:xfrm>
          <a:prstGeom prst="rect">
            <a:avLst/>
          </a:prstGeom>
        </p:spPr>
      </p:pic>
      <p:pic>
        <p:nvPicPr>
          <p:cNvPr id="16" name="Segnaposto contenuto 2">
            <a:extLst>
              <a:ext uri="{FF2B5EF4-FFF2-40B4-BE49-F238E27FC236}">
                <a16:creationId xmlns:a16="http://schemas.microsoft.com/office/drawing/2014/main" id="{9F9466C6-1B76-D76E-7988-70940B55FA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32574" r="51251" b="54517"/>
          <a:stretch/>
        </p:blipFill>
        <p:spPr>
          <a:xfrm>
            <a:off x="8852135" y="1204422"/>
            <a:ext cx="1149673" cy="886436"/>
          </a:xfrm>
          <a:prstGeom prst="rect">
            <a:avLst/>
          </a:prstGeom>
        </p:spPr>
      </p:pic>
      <p:pic>
        <p:nvPicPr>
          <p:cNvPr id="17" name="Segnaposto contenuto 2">
            <a:extLst>
              <a:ext uri="{FF2B5EF4-FFF2-40B4-BE49-F238E27FC236}">
                <a16:creationId xmlns:a16="http://schemas.microsoft.com/office/drawing/2014/main" id="{1DA3FE76-7DF1-6B06-CADD-BAB6421D79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0" t="34008" r="37419" b="55805"/>
          <a:stretch/>
        </p:blipFill>
        <p:spPr>
          <a:xfrm>
            <a:off x="7345455" y="2175621"/>
            <a:ext cx="1543147" cy="699513"/>
          </a:xfrm>
          <a:prstGeom prst="rect">
            <a:avLst/>
          </a:prstGeom>
        </p:spPr>
      </p:pic>
      <p:pic>
        <p:nvPicPr>
          <p:cNvPr id="18" name="Segnaposto contenuto 2">
            <a:extLst>
              <a:ext uri="{FF2B5EF4-FFF2-40B4-BE49-F238E27FC236}">
                <a16:creationId xmlns:a16="http://schemas.microsoft.com/office/drawing/2014/main" id="{FC010D5D-62AE-3235-AFD3-B650218EE4B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6" t="53061" r="40418" b="32300"/>
          <a:stretch/>
        </p:blipFill>
        <p:spPr>
          <a:xfrm>
            <a:off x="9071600" y="2000601"/>
            <a:ext cx="900332" cy="1005245"/>
          </a:xfrm>
          <a:prstGeom prst="rect">
            <a:avLst/>
          </a:prstGeom>
        </p:spPr>
      </p:pic>
      <p:pic>
        <p:nvPicPr>
          <p:cNvPr id="19" name="Segnaposto contenuto 2">
            <a:extLst>
              <a:ext uri="{FF2B5EF4-FFF2-40B4-BE49-F238E27FC236}">
                <a16:creationId xmlns:a16="http://schemas.microsoft.com/office/drawing/2014/main" id="{64552FBF-CBE7-6980-8B6F-4C9990A76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6" t="76211" r="26284" b="14691"/>
          <a:stretch/>
        </p:blipFill>
        <p:spPr>
          <a:xfrm>
            <a:off x="8658150" y="393432"/>
            <a:ext cx="1443992" cy="624720"/>
          </a:xfrm>
          <a:prstGeom prst="rect">
            <a:avLst/>
          </a:prstGeom>
        </p:spPr>
      </p:pic>
      <p:sp>
        <p:nvSpPr>
          <p:cNvPr id="20" name="Segnaposto contenuto 2">
            <a:extLst>
              <a:ext uri="{FF2B5EF4-FFF2-40B4-BE49-F238E27FC236}">
                <a16:creationId xmlns:a16="http://schemas.microsoft.com/office/drawing/2014/main" id="{C7010DA3-BF0B-9549-0F98-6C2803842AE5}"/>
              </a:ext>
            </a:extLst>
          </p:cNvPr>
          <p:cNvSpPr txBox="1">
            <a:spLocks/>
          </p:cNvSpPr>
          <p:nvPr/>
        </p:nvSpPr>
        <p:spPr>
          <a:xfrm>
            <a:off x="819486" y="15285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000" dirty="0">
              <a:latin typeface="General Sans" pitchFamily="50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PRESENTAZIONE DELLO SPOKE</a:t>
            </a:r>
          </a:p>
          <a:p>
            <a:r>
              <a:rPr lang="it-IT" sz="2400" dirty="0">
                <a:latin typeface="General Sans" pitchFamily="50" charset="0"/>
              </a:rPr>
              <a:t>40 ricercatori coinvolti</a:t>
            </a:r>
          </a:p>
          <a:p>
            <a:r>
              <a:rPr lang="it-IT" sz="2400" dirty="0">
                <a:latin typeface="General Sans" pitchFamily="50" charset="0"/>
              </a:rPr>
              <a:t>19 RTD-A</a:t>
            </a:r>
          </a:p>
          <a:p>
            <a:r>
              <a:rPr lang="it-IT" sz="2400" dirty="0">
                <a:latin typeface="General Sans" pitchFamily="50" charset="0"/>
              </a:rPr>
              <a:t>5 Assegnisti di ricerca</a:t>
            </a:r>
          </a:p>
          <a:p>
            <a:r>
              <a:rPr lang="it-IT" sz="2400" dirty="0">
                <a:latin typeface="General Sans" pitchFamily="50" charset="0"/>
              </a:rPr>
              <a:t>4 Dottorandi</a:t>
            </a:r>
          </a:p>
          <a:p>
            <a:endParaRPr lang="it-IT" sz="2000" dirty="0">
              <a:latin typeface="General Sans" pitchFamily="50" charset="0"/>
            </a:endParaRPr>
          </a:p>
          <a:p>
            <a:r>
              <a:rPr lang="it-IT" sz="2400" dirty="0" err="1">
                <a:latin typeface="General Sans" pitchFamily="50" charset="0"/>
              </a:rPr>
              <a:t>Spoke</a:t>
            </a:r>
            <a:r>
              <a:rPr lang="it-IT" sz="2400" dirty="0">
                <a:latin typeface="General Sans" pitchFamily="50" charset="0"/>
              </a:rPr>
              <a:t> Leader: </a:t>
            </a:r>
            <a:r>
              <a:rPr lang="it-IT" sz="2400" dirty="0" err="1">
                <a:latin typeface="General Sans" pitchFamily="50" charset="0"/>
              </a:rPr>
              <a:t>UniMore</a:t>
            </a:r>
            <a:endParaRPr lang="it-IT" sz="2400" dirty="0">
              <a:latin typeface="General Sans" pitchFamily="50" charset="0"/>
            </a:endParaRPr>
          </a:p>
          <a:p>
            <a:r>
              <a:rPr lang="it-IT" sz="2400" dirty="0">
                <a:latin typeface="General Sans" pitchFamily="50" charset="0"/>
              </a:rPr>
              <a:t>Affiliati: CRO/</a:t>
            </a:r>
            <a:r>
              <a:rPr lang="it-IT" sz="2400" dirty="0" err="1">
                <a:latin typeface="General Sans" pitchFamily="50" charset="0"/>
              </a:rPr>
              <a:t>UniBO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UniCA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UniCT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UniFG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UniMIB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UniPA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UniPI</a:t>
            </a:r>
            <a:r>
              <a:rPr lang="it-IT" sz="2400" dirty="0">
                <a:latin typeface="General Sans" pitchFamily="50" charset="0"/>
              </a:rPr>
              <a:t>/</a:t>
            </a:r>
            <a:r>
              <a:rPr lang="it-IT" sz="2400" dirty="0" err="1">
                <a:latin typeface="General Sans" pitchFamily="50" charset="0"/>
              </a:rPr>
              <a:t>UniVR</a:t>
            </a:r>
            <a:endParaRPr lang="it-IT" sz="2400" dirty="0">
              <a:latin typeface="General Sans" pitchFamily="50" charset="0"/>
            </a:endParaRPr>
          </a:p>
          <a:p>
            <a:r>
              <a:rPr lang="it-IT" sz="2400" dirty="0">
                <a:latin typeface="General Sans" pitchFamily="50" charset="0"/>
              </a:rPr>
              <a:t>Responsabili: Carlo Bortolotti (Chimico Fisico), Massimo Dominici (Oncologo) </a:t>
            </a:r>
          </a:p>
          <a:p>
            <a:endParaRPr lang="it-IT" sz="1600" dirty="0">
              <a:latin typeface="General Sans" pitchFamily="50" charset="0"/>
            </a:endParaRPr>
          </a:p>
        </p:txBody>
      </p:sp>
      <p:pic>
        <p:nvPicPr>
          <p:cNvPr id="23" name="Picture 2" descr="Toolbox - Free construction and tools icons">
            <a:extLst>
              <a:ext uri="{FF2B5EF4-FFF2-40B4-BE49-F238E27FC236}">
                <a16:creationId xmlns:a16="http://schemas.microsoft.com/office/drawing/2014/main" id="{253BA92C-49FA-BEBB-3AB2-79B05556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9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9E3AC832-2E89-EF5E-946A-EAC72F6EC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D799A63E-478F-2F78-08E1-463F0EB9E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B2685A-75FF-3742-3236-4F9A82E4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067" y="549531"/>
            <a:ext cx="6008034" cy="4613312"/>
          </a:xfrm>
          <a:prstGeom prst="rect">
            <a:avLst/>
          </a:prstGeom>
        </p:spPr>
      </p:pic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835C310-13D3-0361-A82B-DE6D0562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31895"/>
            <a:ext cx="5331176" cy="161774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SCOPO DELLO SPOKE</a:t>
            </a:r>
          </a:p>
          <a:p>
            <a:r>
              <a:rPr lang="it-IT" sz="2400" dirty="0">
                <a:latin typeface="General Sans" pitchFamily="50" charset="0"/>
              </a:rPr>
              <a:t>Sviluppo di dispositivi innovativi per applicazioni in diagnostica e terapia di precisione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8B3B9D8-D88F-8C15-48D5-BDF01B89CB82}"/>
              </a:ext>
            </a:extLst>
          </p:cNvPr>
          <p:cNvSpPr txBox="1">
            <a:spLocks/>
          </p:cNvSpPr>
          <p:nvPr/>
        </p:nvSpPr>
        <p:spPr>
          <a:xfrm>
            <a:off x="485360" y="3339464"/>
            <a:ext cx="5557629" cy="2736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>
                <a:solidFill>
                  <a:srgbClr val="2A65AE"/>
                </a:solidFill>
                <a:latin typeface="General Sans" pitchFamily="50" charset="0"/>
                <a:sym typeface="Wingdings" pitchFamily="2" charset="2"/>
              </a:rPr>
              <a:t> </a:t>
            </a:r>
            <a:r>
              <a:rPr lang="it-IT" sz="2000" b="1" dirty="0">
                <a:solidFill>
                  <a:srgbClr val="2A65AE"/>
                </a:solidFill>
                <a:latin typeface="General Sans" pitchFamily="50" charset="0"/>
              </a:rPr>
              <a:t>Aree di intervento</a:t>
            </a:r>
          </a:p>
          <a:p>
            <a:pPr marL="0" indent="0">
              <a:buNone/>
            </a:pPr>
            <a:r>
              <a:rPr lang="it-IT" sz="2000" dirty="0">
                <a:latin typeface="General Sans" pitchFamily="50" charset="0"/>
              </a:rPr>
              <a:t>Oncologia</a:t>
            </a:r>
          </a:p>
          <a:p>
            <a:pPr marL="0" indent="0">
              <a:buNone/>
            </a:pPr>
            <a:r>
              <a:rPr lang="it-IT" sz="2000" dirty="0">
                <a:latin typeface="General Sans" pitchFamily="50" charset="0"/>
              </a:rPr>
              <a:t>Malattie Rare</a:t>
            </a:r>
          </a:p>
          <a:p>
            <a:pPr marL="0" indent="0">
              <a:buNone/>
            </a:pPr>
            <a:r>
              <a:rPr lang="it-IT" sz="2000" dirty="0">
                <a:latin typeface="General Sans" pitchFamily="50" charset="0"/>
              </a:rPr>
              <a:t>Malattie Metaboliche</a:t>
            </a:r>
          </a:p>
          <a:p>
            <a:pPr marL="0" indent="0">
              <a:buNone/>
            </a:pPr>
            <a:r>
              <a:rPr lang="it-IT" sz="2000" dirty="0">
                <a:latin typeface="General Sans" pitchFamily="50" charset="0"/>
              </a:rPr>
              <a:t>Patologie Epatiche e Renali</a:t>
            </a:r>
          </a:p>
          <a:p>
            <a:pPr marL="0" indent="0">
              <a:buNone/>
            </a:pPr>
            <a:r>
              <a:rPr lang="it-IT" sz="2000" dirty="0">
                <a:latin typeface="General Sans" pitchFamily="50" charset="0"/>
              </a:rPr>
              <a:t>Medicina Rigenerativa e Materiali (ferite, </a:t>
            </a:r>
            <a:r>
              <a:rPr lang="it-IT" sz="2000" dirty="0" err="1">
                <a:latin typeface="General Sans" pitchFamily="50" charset="0"/>
              </a:rPr>
              <a:t>odonto</a:t>
            </a:r>
            <a:r>
              <a:rPr lang="it-IT" sz="2000" dirty="0">
                <a:latin typeface="General Sans" pitchFamily="50" charset="0"/>
              </a:rPr>
              <a:t>)</a:t>
            </a:r>
          </a:p>
        </p:txBody>
      </p:sp>
      <p:pic>
        <p:nvPicPr>
          <p:cNvPr id="12" name="Picture 2" descr="Toolbox - Free construction and tools icons">
            <a:extLst>
              <a:ext uri="{FF2B5EF4-FFF2-40B4-BE49-F238E27FC236}">
                <a16:creationId xmlns:a16="http://schemas.microsoft.com/office/drawing/2014/main" id="{5CA4D1AE-C30E-CEC2-1178-5801FD70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9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19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8E90639A-2DCB-0626-7BAF-5FEBE4492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C6C7CB85-DE6D-A3F5-89EA-E02C87310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840A350-C5DB-3166-E1B6-067161B5CC26}"/>
              </a:ext>
            </a:extLst>
          </p:cNvPr>
          <p:cNvSpPr txBox="1">
            <a:spLocks/>
          </p:cNvSpPr>
          <p:nvPr/>
        </p:nvSpPr>
        <p:spPr>
          <a:xfrm>
            <a:off x="7337152" y="87814"/>
            <a:ext cx="4316896" cy="553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600" dirty="0">
                <a:solidFill>
                  <a:srgbClr val="2A65AE"/>
                </a:solidFill>
                <a:latin typeface="General Sans" pitchFamily="50" charset="0"/>
              </a:rPr>
              <a:t>Sensori</a:t>
            </a:r>
            <a:r>
              <a:rPr lang="it-IT" sz="1600" dirty="0">
                <a:latin typeface="General Sans" pitchFamily="50" charset="0"/>
              </a:rPr>
              <a:t> ottici e elettronici per rilevazione di segnali elettrofisiologici, microambiente cellulare, acidi nucleici, proteine, vescicole extracellulari, cellule fetali</a:t>
            </a: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2A65AE"/>
                </a:solidFill>
                <a:latin typeface="General Sans" pitchFamily="50" charset="0"/>
              </a:rPr>
              <a:t>Nanotecnologie</a:t>
            </a:r>
            <a:r>
              <a:rPr lang="it-IT" sz="1600" dirty="0">
                <a:latin typeface="General Sans" pitchFamily="50" charset="0"/>
              </a:rPr>
              <a:t> modellizzazione, sintesi, caratterizzazione chimico-fisica, in vitro e in alcuni casi in vivo di sistemi di </a:t>
            </a:r>
            <a:r>
              <a:rPr lang="it-IT" sz="1600" dirty="0" err="1">
                <a:latin typeface="General Sans" pitchFamily="50" charset="0"/>
              </a:rPr>
              <a:t>drug</a:t>
            </a:r>
            <a:r>
              <a:rPr lang="it-IT" sz="1600" dirty="0">
                <a:latin typeface="General Sans" pitchFamily="50" charset="0"/>
              </a:rPr>
              <a:t> delivery e </a:t>
            </a:r>
            <a:r>
              <a:rPr lang="it-IT" sz="1600" dirty="0" err="1">
                <a:latin typeface="General Sans" pitchFamily="50" charset="0"/>
              </a:rPr>
              <a:t>nanoteranostica</a:t>
            </a:r>
            <a:endParaRPr lang="it-IT" sz="1600" dirty="0">
              <a:latin typeface="General Sans" pitchFamily="50" charset="0"/>
            </a:endParaRP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2A65AE"/>
                </a:solidFill>
                <a:latin typeface="General Sans" pitchFamily="50" charset="0"/>
              </a:rPr>
              <a:t>Biomateriali</a:t>
            </a:r>
            <a:r>
              <a:rPr lang="it-IT" sz="1600" dirty="0">
                <a:latin typeface="General Sans" pitchFamily="50" charset="0"/>
              </a:rPr>
              <a:t> per prevenzione di infezioni in ferite e rigenerazione di tessuti</a:t>
            </a: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2A65AE"/>
                </a:solidFill>
                <a:latin typeface="General Sans" pitchFamily="50" charset="0"/>
              </a:rPr>
              <a:t>Modelli</a:t>
            </a:r>
            <a:r>
              <a:rPr lang="it-IT" sz="1600" dirty="0">
                <a:latin typeface="General Sans" pitchFamily="50" charset="0"/>
              </a:rPr>
              <a:t> in silico e in vitro (scaffold 3D)</a:t>
            </a: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2A65AE"/>
                </a:solidFill>
                <a:latin typeface="General Sans" pitchFamily="50" charset="0"/>
              </a:rPr>
              <a:t>Hardware + algoritmi </a:t>
            </a:r>
            <a:r>
              <a:rPr lang="it-IT" sz="1600" dirty="0">
                <a:latin typeface="General Sans" pitchFamily="50" charset="0"/>
              </a:rPr>
              <a:t>per chirurgia di precisione</a:t>
            </a: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None/>
            </a:pPr>
            <a:r>
              <a:rPr lang="it-IT" sz="1600" dirty="0">
                <a:solidFill>
                  <a:srgbClr val="2A65AE"/>
                </a:solidFill>
                <a:latin typeface="General Sans" pitchFamily="50" charset="0"/>
              </a:rPr>
              <a:t>Genomica</a:t>
            </a:r>
            <a:r>
              <a:rPr lang="it-IT" sz="1600" dirty="0">
                <a:latin typeface="General Sans" pitchFamily="50" charset="0"/>
              </a:rPr>
              <a:t> Valutazione di biomarcatori prognostici e predittivi di risposta/resistenza ai trattamenti </a:t>
            </a:r>
          </a:p>
          <a:p>
            <a:pPr marL="0" indent="0">
              <a:buNone/>
            </a:pPr>
            <a:endParaRPr lang="it-IT" sz="1600" dirty="0">
              <a:latin typeface="General Sans" pitchFamily="50" charset="0"/>
            </a:endParaRPr>
          </a:p>
        </p:txBody>
      </p:sp>
      <p:pic>
        <p:nvPicPr>
          <p:cNvPr id="2056" name="Picture 8" descr="Article - Free interface icons">
            <a:extLst>
              <a:ext uri="{FF2B5EF4-FFF2-40B4-BE49-F238E27FC236}">
                <a16:creationId xmlns:a16="http://schemas.microsoft.com/office/drawing/2014/main" id="{7C201BE3-15C5-6427-4271-503EC305D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66" y="4295199"/>
            <a:ext cx="1316339" cy="13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ree Experiment Icon - Free Download Science &amp; Technology Icons | IconScout">
            <a:extLst>
              <a:ext uri="{FF2B5EF4-FFF2-40B4-BE49-F238E27FC236}">
                <a16:creationId xmlns:a16="http://schemas.microsoft.com/office/drawing/2014/main" id="{D9EF4F02-9B94-D24B-B70B-A9C514103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79" y="2012201"/>
            <a:ext cx="1738312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B2E0DC31-322D-6F1E-C20A-A180D641090E}"/>
              </a:ext>
            </a:extLst>
          </p:cNvPr>
          <p:cNvSpPr txBox="1">
            <a:spLocks/>
          </p:cNvSpPr>
          <p:nvPr/>
        </p:nvSpPr>
        <p:spPr>
          <a:xfrm>
            <a:off x="838200" y="1992966"/>
            <a:ext cx="4316896" cy="343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SIAMO</a:t>
            </a:r>
          </a:p>
          <a:p>
            <a:r>
              <a:rPr lang="it-IT" sz="2000" b="1" dirty="0">
                <a:latin typeface="General Sans" pitchFamily="50" charset="0"/>
              </a:rPr>
              <a:t>41</a:t>
            </a:r>
            <a:r>
              <a:rPr lang="it-IT" sz="2000" dirty="0">
                <a:latin typeface="General Sans" pitchFamily="50" charset="0"/>
              </a:rPr>
              <a:t> studi pre-clinici avviati</a:t>
            </a:r>
          </a:p>
          <a:p>
            <a:r>
              <a:rPr lang="it-IT" sz="2000" b="1" dirty="0">
                <a:latin typeface="General Sans" pitchFamily="50" charset="0"/>
              </a:rPr>
              <a:t>9 </a:t>
            </a:r>
            <a:r>
              <a:rPr lang="it-IT" sz="2000" dirty="0">
                <a:latin typeface="General Sans" pitchFamily="50" charset="0"/>
              </a:rPr>
              <a:t>studi pre-clinici conclusi</a:t>
            </a:r>
          </a:p>
          <a:p>
            <a:r>
              <a:rPr lang="it-IT" sz="2000" b="1" dirty="0">
                <a:latin typeface="General Sans" pitchFamily="50" charset="0"/>
              </a:rPr>
              <a:t>5</a:t>
            </a:r>
            <a:r>
              <a:rPr lang="it-IT" sz="2000" dirty="0">
                <a:latin typeface="General Sans" pitchFamily="50" charset="0"/>
              </a:rPr>
              <a:t> studi clinici avviati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 sz="1600" dirty="0">
              <a:latin typeface="General Sans" pitchFamily="50" charset="0"/>
            </a:endParaRPr>
          </a:p>
          <a:p>
            <a:r>
              <a:rPr lang="it-IT" sz="2000" b="1" dirty="0">
                <a:latin typeface="General Sans" pitchFamily="50" charset="0"/>
              </a:rPr>
              <a:t>35</a:t>
            </a:r>
            <a:r>
              <a:rPr lang="it-IT" sz="2000" dirty="0">
                <a:latin typeface="General Sans" pitchFamily="50" charset="0"/>
              </a:rPr>
              <a:t> pubblicazioni su riviste internazionali</a:t>
            </a:r>
          </a:p>
        </p:txBody>
      </p:sp>
      <p:pic>
        <p:nvPicPr>
          <p:cNvPr id="8" name="Picture 2" descr="Toolbox - Free construction and tools icons">
            <a:extLst>
              <a:ext uri="{FF2B5EF4-FFF2-40B4-BE49-F238E27FC236}">
                <a16:creationId xmlns:a16="http://schemas.microsoft.com/office/drawing/2014/main" id="{377D5C7C-6666-E3A7-675B-89CD36C0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9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6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sz="4000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5B7A6A03-F5C7-7011-3BA1-706F5C4C9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308479B-3096-9875-BA55-A094B37F6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3" name="Picture 2" descr="Optimization - Free business and finance icons">
            <a:extLst>
              <a:ext uri="{FF2B5EF4-FFF2-40B4-BE49-F238E27FC236}">
                <a16:creationId xmlns:a16="http://schemas.microsoft.com/office/drawing/2014/main" id="{AF1F7317-5E2F-1A14-A581-63542BAC7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866" y="1971091"/>
            <a:ext cx="1281722" cy="12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teraction - Free multimedia icons">
            <a:extLst>
              <a:ext uri="{FF2B5EF4-FFF2-40B4-BE49-F238E27FC236}">
                <a16:creationId xmlns:a16="http://schemas.microsoft.com/office/drawing/2014/main" id="{BDF5B524-C8BC-C51D-068B-7F88C453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659" y="3709403"/>
            <a:ext cx="1826846" cy="18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D89EA70-9AAC-4A8C-8EDD-1796973E652D}"/>
              </a:ext>
            </a:extLst>
          </p:cNvPr>
          <p:cNvSpPr txBox="1">
            <a:spLocks/>
          </p:cNvSpPr>
          <p:nvPr/>
        </p:nvSpPr>
        <p:spPr>
          <a:xfrm>
            <a:off x="687610" y="1971091"/>
            <a:ext cx="8310733" cy="4253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DOVE STIAMO ANDANDO</a:t>
            </a:r>
          </a:p>
          <a:p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Ottimizzazione</a:t>
            </a:r>
            <a:r>
              <a:rPr lang="it-IT" sz="2000" dirty="0">
                <a:latin typeface="General Sans" pitchFamily="50" charset="0"/>
              </a:rPr>
              <a:t> dei dispositivi in fase di sviluppo, prime fasi di validazione in laboratorio, incremento della statistica, studi clinici </a:t>
            </a:r>
          </a:p>
          <a:p>
            <a:pPr marL="0" indent="0">
              <a:buNone/>
            </a:pPr>
            <a:endParaRPr lang="it-IT" sz="2000" dirty="0">
              <a:latin typeface="General Sans" pitchFamily="50" charset="0"/>
            </a:endParaRPr>
          </a:p>
          <a:p>
            <a:r>
              <a:rPr lang="it-IT" sz="2000" dirty="0">
                <a:latin typeface="General Sans" pitchFamily="50" charset="0"/>
              </a:rPr>
              <a:t>Rafforzamento </a:t>
            </a: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interazioni</a:t>
            </a:r>
            <a:r>
              <a:rPr lang="it-IT" sz="2000" dirty="0">
                <a:latin typeface="General Sans" pitchFamily="50" charset="0"/>
              </a:rPr>
              <a:t> con altri </a:t>
            </a:r>
            <a:r>
              <a:rPr lang="it-IT" sz="2000" dirty="0" err="1">
                <a:latin typeface="General Sans" pitchFamily="50" charset="0"/>
              </a:rPr>
              <a:t>Spoke</a:t>
            </a:r>
            <a:r>
              <a:rPr lang="it-IT" sz="2000" dirty="0">
                <a:latin typeface="General Sans" pitchFamily="50" charset="0"/>
              </a:rPr>
              <a:t>:  @</a:t>
            </a:r>
            <a:r>
              <a:rPr lang="it-IT" sz="2000" dirty="0" err="1">
                <a:latin typeface="General Sans" pitchFamily="50" charset="0"/>
              </a:rPr>
              <a:t>Spoke</a:t>
            </a:r>
            <a:r>
              <a:rPr lang="it-IT" sz="2000" dirty="0">
                <a:latin typeface="General Sans" pitchFamily="50" charset="0"/>
              </a:rPr>
              <a:t> 2 per software per chirurgia robotica, @</a:t>
            </a:r>
            <a:r>
              <a:rPr lang="it-IT" sz="2000" dirty="0" err="1">
                <a:latin typeface="General Sans" pitchFamily="50" charset="0"/>
              </a:rPr>
              <a:t>Spoke</a:t>
            </a:r>
            <a:r>
              <a:rPr lang="it-IT" sz="2000" dirty="0">
                <a:latin typeface="General Sans" pitchFamily="50" charset="0"/>
              </a:rPr>
              <a:t> 4 per rilevazione EV o identificazione di nuovi biomarcatori,  @</a:t>
            </a:r>
            <a:r>
              <a:rPr lang="it-IT" sz="2000" dirty="0" err="1">
                <a:latin typeface="General Sans" pitchFamily="50" charset="0"/>
              </a:rPr>
              <a:t>Spoke</a:t>
            </a:r>
            <a:r>
              <a:rPr lang="it-IT" sz="2000" dirty="0">
                <a:latin typeface="General Sans" pitchFamily="50" charset="0"/>
              </a:rPr>
              <a:t> 5 per individuazione di target che necessitano di sistemi di delivery ad hoc</a:t>
            </a:r>
          </a:p>
        </p:txBody>
      </p:sp>
      <p:pic>
        <p:nvPicPr>
          <p:cNvPr id="8" name="Picture 2" descr="Toolbox - Free construction and tools icons">
            <a:extLst>
              <a:ext uri="{FF2B5EF4-FFF2-40B4-BE49-F238E27FC236}">
                <a16:creationId xmlns:a16="http://schemas.microsoft.com/office/drawing/2014/main" id="{0F790358-7F4C-8938-8A5F-9BF36620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9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5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08C91129-005E-C619-ACC4-DFA38F56B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21C23E3B-148E-5260-B8D2-7229FFCED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095CBFB-78BB-F1B1-B1C1-EE48841EBB0C}"/>
              </a:ext>
            </a:extLst>
          </p:cNvPr>
          <p:cNvSpPr txBox="1">
            <a:spLocks/>
          </p:cNvSpPr>
          <p:nvPr/>
        </p:nvSpPr>
        <p:spPr>
          <a:xfrm>
            <a:off x="838200" y="1833807"/>
            <a:ext cx="6958719" cy="3190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LE SFIDE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Set di dispositivi </a:t>
            </a:r>
            <a:r>
              <a:rPr lang="it-IT" sz="2000" dirty="0">
                <a:latin typeface="General Sans" pitchFamily="50" charset="0"/>
              </a:rPr>
              <a:t>diagnostici e terapeutici </a:t>
            </a: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validati</a:t>
            </a:r>
            <a:r>
              <a:rPr lang="it-IT" sz="2000" dirty="0">
                <a:latin typeface="General Sans" pitchFamily="50" charset="0"/>
              </a:rPr>
              <a:t> in laboratorio con fluidi biologici (biosensori) o in modelli cellulari e animali (</a:t>
            </a:r>
            <a:r>
              <a:rPr lang="it-IT" sz="2000" dirty="0" err="1">
                <a:latin typeface="General Sans" pitchFamily="50" charset="0"/>
              </a:rPr>
              <a:t>bio</a:t>
            </a:r>
            <a:r>
              <a:rPr lang="it-IT" sz="2000" dirty="0">
                <a:latin typeface="General Sans" pitchFamily="50" charset="0"/>
              </a:rPr>
              <a:t>- e nano-materiali)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General Sans" pitchFamily="50" charset="0"/>
              </a:rPr>
              <a:t>La chirurgia di precisione ed i suoi algoritmi 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General Sans" pitchFamily="50" charset="0"/>
              </a:rPr>
              <a:t>implementabili su larga scala 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General Sans" pitchFamily="50" charset="0"/>
              </a:rPr>
              <a:t>Modelli 3D con complessità paragonabili ai tessuti sani e patologici: «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General Sans" pitchFamily="50" charset="0"/>
              </a:rPr>
              <a:t>il concetto di </a:t>
            </a:r>
            <a:r>
              <a:rPr lang="it-IT" sz="2000" dirty="0" err="1">
                <a:solidFill>
                  <a:schemeClr val="accent1">
                    <a:lumMod val="75000"/>
                  </a:schemeClr>
                </a:solidFill>
                <a:latin typeface="General Sans" pitchFamily="50" charset="0"/>
              </a:rPr>
              <a:t>tissue</a:t>
            </a: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General Sans" pitchFamily="50" charset="0"/>
              </a:rPr>
              <a:t> avatar</a:t>
            </a:r>
            <a:r>
              <a:rPr lang="it-IT" sz="2000" dirty="0">
                <a:latin typeface="General Sans" pitchFamily="50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solidFill>
                  <a:schemeClr val="accent1">
                    <a:lumMod val="75000"/>
                  </a:schemeClr>
                </a:solidFill>
                <a:latin typeface="General Sans" pitchFamily="50" charset="0"/>
              </a:rPr>
              <a:t>Il contesto regolatorio e</a:t>
            </a:r>
            <a:r>
              <a:rPr lang="it-IT" sz="2000" dirty="0">
                <a:latin typeface="General Sans" pitchFamily="50" charset="0"/>
              </a:rPr>
              <a:t> le applicazioni cliniche</a:t>
            </a:r>
          </a:p>
          <a:p>
            <a:endParaRPr lang="it-IT" sz="2000" dirty="0">
              <a:latin typeface="General Sans" pitchFamily="50" charset="0"/>
            </a:endParaRPr>
          </a:p>
          <a:p>
            <a:endParaRPr lang="it-IT" sz="2000" dirty="0">
              <a:latin typeface="General Sans" pitchFamily="50" charset="0"/>
            </a:endParaRPr>
          </a:p>
        </p:txBody>
      </p:sp>
      <p:pic>
        <p:nvPicPr>
          <p:cNvPr id="9" name="Picture 2" descr="Toolbox - Free construction and tools icons">
            <a:extLst>
              <a:ext uri="{FF2B5EF4-FFF2-40B4-BE49-F238E27FC236}">
                <a16:creationId xmlns:a16="http://schemas.microsoft.com/office/drawing/2014/main" id="{028A2E56-D96F-16D1-BC57-36DCF9D8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9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9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2A65AE"/>
                </a:solidFill>
                <a:latin typeface="General Sans" pitchFamily="50" charset="0"/>
              </a:rPr>
              <a:t>SPOKE 6</a:t>
            </a:r>
            <a:br>
              <a:rPr lang="it-IT" b="1" dirty="0">
                <a:solidFill>
                  <a:srgbClr val="2A65AE"/>
                </a:solidFill>
                <a:latin typeface="General Sans" pitchFamily="50" charset="0"/>
              </a:rPr>
            </a:br>
            <a:r>
              <a:rPr lang="it-IT" sz="4000" b="1" dirty="0" err="1">
                <a:solidFill>
                  <a:srgbClr val="2A65AE"/>
                </a:solidFill>
                <a:latin typeface="General Sans" pitchFamily="50" charset="0"/>
              </a:rPr>
              <a:t>Healthy</a:t>
            </a:r>
            <a:r>
              <a:rPr lang="it-IT" sz="4000" b="1" dirty="0">
                <a:solidFill>
                  <a:srgbClr val="2A65AE"/>
                </a:solidFill>
                <a:latin typeface="General Sans" pitchFamily="50" charset="0"/>
              </a:rPr>
              <a:t> Toolbox</a:t>
            </a:r>
            <a:endParaRPr lang="it-IT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23E3AD53-B3BA-D2AB-5A39-39C10B4CA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2" r="772" b="37133"/>
          <a:stretch/>
        </p:blipFill>
        <p:spPr>
          <a:xfrm>
            <a:off x="-2" y="5992839"/>
            <a:ext cx="12192001" cy="872197"/>
          </a:xfrm>
          <a:prstGeom prst="rect">
            <a:avLst/>
          </a:prstGeom>
        </p:spPr>
      </p:pic>
      <p:pic>
        <p:nvPicPr>
          <p:cNvPr id="6" name="Picture 5" descr="A black background with white letters and a green and red symbol&#10;&#10;Description automatically generated">
            <a:extLst>
              <a:ext uri="{FF2B5EF4-FFF2-40B4-BE49-F238E27FC236}">
                <a16:creationId xmlns:a16="http://schemas.microsoft.com/office/drawing/2014/main" id="{F8B9DE59-04B3-3D2D-2A3B-141BE0B6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241" y="6081288"/>
            <a:ext cx="2689860" cy="695298"/>
          </a:xfrm>
          <a:prstGeom prst="rect">
            <a:avLst/>
          </a:prstGeom>
        </p:spPr>
      </p:pic>
      <p:pic>
        <p:nvPicPr>
          <p:cNvPr id="3078" name="Picture 6" descr="Network icons for free download | Freepik">
            <a:extLst>
              <a:ext uri="{FF2B5EF4-FFF2-40B4-BE49-F238E27FC236}">
                <a16:creationId xmlns:a16="http://schemas.microsoft.com/office/drawing/2014/main" id="{13A5B149-CB60-E0A8-0407-F0872138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98" y="2048411"/>
            <a:ext cx="1380589" cy="13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alue chain - Free business and finance icons">
            <a:extLst>
              <a:ext uri="{FF2B5EF4-FFF2-40B4-BE49-F238E27FC236}">
                <a16:creationId xmlns:a16="http://schemas.microsoft.com/office/drawing/2014/main" id="{D4AD9173-56EC-E88A-93C3-95662F08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199" y="3877731"/>
            <a:ext cx="1380589" cy="13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DF8FC2F-4C3E-9B94-65AF-A4685F50D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743092" cy="435133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sz="2000" b="1" u="sng" dirty="0">
                <a:solidFill>
                  <a:srgbClr val="2A65AE"/>
                </a:solidFill>
                <a:latin typeface="General Sans" pitchFamily="50" charset="0"/>
              </a:rPr>
              <a:t>PREVISIONI DOPO LA CHIUSURA DEL PROGETTO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Filiera: </a:t>
            </a:r>
            <a:r>
              <a:rPr lang="it-IT" sz="2000" dirty="0">
                <a:latin typeface="General Sans" pitchFamily="50" charset="0"/>
              </a:rPr>
              <a:t>Design e modellizzazione, fabbricazione, caratterizzazione e ottimizzazione con validazioni pre-cliniche e cliniche</a:t>
            </a:r>
            <a:endParaRPr lang="it-IT" sz="2000" b="1" u="sng" dirty="0">
              <a:solidFill>
                <a:srgbClr val="2A65AE"/>
              </a:solidFill>
              <a:latin typeface="General Sans" pitchFamily="50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General Sans" pitchFamily="50" charset="0"/>
              </a:rPr>
              <a:t>Creazione di una </a:t>
            </a: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rete </a:t>
            </a:r>
            <a:r>
              <a:rPr lang="it-IT" sz="2000" dirty="0">
                <a:latin typeface="General Sans" pitchFamily="50" charset="0"/>
              </a:rPr>
              <a:t>nazionale</a:t>
            </a: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 di competenze </a:t>
            </a:r>
            <a:r>
              <a:rPr lang="it-IT" sz="2000" dirty="0">
                <a:latin typeface="General Sans" pitchFamily="50" charset="0"/>
              </a:rPr>
              <a:t>nel campo dello sviluppo di dispositivi per la medicina di precisione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General Sans" pitchFamily="50" charset="0"/>
              </a:rPr>
              <a:t>Collaborazioni / Workshop con </a:t>
            </a: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enti certificatori</a:t>
            </a:r>
            <a:r>
              <a:rPr lang="it-IT" sz="2000" dirty="0">
                <a:latin typeface="General Sans" pitchFamily="50" charset="0"/>
              </a:rPr>
              <a:t>: TUV, AIFA, ISS, CNT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Partnership</a:t>
            </a:r>
            <a:r>
              <a:rPr lang="it-IT" sz="2000" dirty="0">
                <a:latin typeface="General Sans" pitchFamily="50" charset="0"/>
              </a:rPr>
              <a:t> con il </a:t>
            </a: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mondo imprenditoriale</a:t>
            </a:r>
            <a:r>
              <a:rPr lang="it-IT" sz="2000" dirty="0">
                <a:latin typeface="General Sans" pitchFamily="50" charset="0"/>
              </a:rPr>
              <a:t>, partendo dal noto distretto biomedicale modenese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Start-up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Partnership europea </a:t>
            </a:r>
            <a:r>
              <a:rPr lang="it-IT" sz="2000" dirty="0">
                <a:latin typeface="General Sans" pitchFamily="50" charset="0"/>
              </a:rPr>
              <a:t>per costituzione di consorzi EU coerenti </a:t>
            </a:r>
          </a:p>
          <a:p>
            <a:pPr>
              <a:buFont typeface="Wingdings" pitchFamily="2" charset="2"/>
              <a:buChar char="ü"/>
            </a:pPr>
            <a:r>
              <a:rPr lang="it-IT" sz="2000" dirty="0">
                <a:latin typeface="General Sans" pitchFamily="50" charset="0"/>
              </a:rPr>
              <a:t>Formazione in </a:t>
            </a:r>
            <a:r>
              <a:rPr lang="it-IT" sz="2000" dirty="0">
                <a:solidFill>
                  <a:srgbClr val="2A65AE"/>
                </a:solidFill>
                <a:latin typeface="General Sans" pitchFamily="50" charset="0"/>
              </a:rPr>
              <a:t>corsi di Laurea Magistrale</a:t>
            </a:r>
          </a:p>
          <a:p>
            <a:pPr marL="0" indent="0">
              <a:buNone/>
            </a:pPr>
            <a:endParaRPr lang="it-IT" sz="2000" b="1" dirty="0">
              <a:latin typeface="General Sans" pitchFamily="50" charset="0"/>
            </a:endParaRPr>
          </a:p>
        </p:txBody>
      </p:sp>
      <p:pic>
        <p:nvPicPr>
          <p:cNvPr id="9" name="Picture 2" descr="Toolbox - Free construction and tools icons">
            <a:extLst>
              <a:ext uri="{FF2B5EF4-FFF2-40B4-BE49-F238E27FC236}">
                <a16:creationId xmlns:a16="http://schemas.microsoft.com/office/drawing/2014/main" id="{95C60B22-4C63-CFAC-84A0-E1109330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59" y="365125"/>
            <a:ext cx="1186698" cy="118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72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9" cy="6866709"/>
          </a:xfrm>
        </p:spPr>
      </p:pic>
    </p:spTree>
    <p:extLst>
      <p:ext uri="{BB962C8B-B14F-4D97-AF65-F5344CB8AC3E}">
        <p14:creationId xmlns:p14="http://schemas.microsoft.com/office/powerpoint/2010/main" val="674373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471</Words>
  <Application>Microsoft Macintosh PowerPoint</Application>
  <PresentationFormat>Widescreen</PresentationFormat>
  <Paragraphs>64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General Sans</vt:lpstr>
      <vt:lpstr>TimesNewRomanPSMT</vt:lpstr>
      <vt:lpstr>Wingdings</vt:lpstr>
      <vt:lpstr>Tema di Office</vt:lpstr>
      <vt:lpstr>PowerPoint Presentation</vt:lpstr>
      <vt:lpstr>SPOKE 6 Healthy Toolbox</vt:lpstr>
      <vt:lpstr>SPOKE 6 Healthy Toolbox</vt:lpstr>
      <vt:lpstr>SPOKE 6 Healthy Toolbox</vt:lpstr>
      <vt:lpstr>SPOKE 6 Healthy Toolbox</vt:lpstr>
      <vt:lpstr>SPOKE 6 Healthy Toolbox</vt:lpstr>
      <vt:lpstr>SPOKE 6 Healthy Toolbox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Carlo Augusto BORTOLOTTI</cp:lastModifiedBy>
  <cp:revision>21</cp:revision>
  <dcterms:created xsi:type="dcterms:W3CDTF">2024-05-13T08:52:54Z</dcterms:created>
  <dcterms:modified xsi:type="dcterms:W3CDTF">2024-06-12T23:18:24Z</dcterms:modified>
</cp:coreProperties>
</file>